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8" r:id="rId2"/>
    <p:sldId id="259" r:id="rId3"/>
    <p:sldId id="263" r:id="rId4"/>
    <p:sldId id="262" r:id="rId5"/>
    <p:sldId id="271" r:id="rId6"/>
    <p:sldId id="265" r:id="rId7"/>
    <p:sldId id="267" r:id="rId8"/>
    <p:sldId id="272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C4D"/>
    <a:srgbClr val="4F81BD"/>
    <a:srgbClr val="BB2755"/>
    <a:srgbClr val="23B61C"/>
    <a:srgbClr val="BED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725D3-270C-42D7-AEDF-CDFBE4E5B54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FD41D0-9368-48A3-8799-515F9E3D4470}">
      <dgm:prSet phldrT="[Texto]" custT="1"/>
      <dgm:spPr>
        <a:solidFill>
          <a:srgbClr val="A40C4D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2000" dirty="0">
              <a:latin typeface="Segoe Print" panose="02000600000000000000" pitchFamily="2" charset="0"/>
            </a:rPr>
            <a:t>A CORTE E SEU COMÉRCIO</a:t>
          </a:r>
        </a:p>
      </dgm:t>
    </dgm:pt>
    <dgm:pt modelId="{BE19B4E3-9762-4DC3-ACAD-BF47BF87B735}" type="parTrans" cxnId="{C029378B-5469-4679-85CA-8D23EB90095C}">
      <dgm:prSet/>
      <dgm:spPr/>
      <dgm:t>
        <a:bodyPr/>
        <a:lstStyle/>
        <a:p>
          <a:endParaRPr lang="pt-BR"/>
        </a:p>
      </dgm:t>
    </dgm:pt>
    <dgm:pt modelId="{3BFF15FE-5EF4-4C84-B27B-5240550AEFB1}" type="sibTrans" cxnId="{C029378B-5469-4679-85CA-8D23EB90095C}">
      <dgm:prSet/>
      <dgm:spPr>
        <a:ln>
          <a:solidFill>
            <a:srgbClr val="A40C4D"/>
          </a:solidFill>
        </a:ln>
      </dgm:spPr>
      <dgm:t>
        <a:bodyPr/>
        <a:lstStyle/>
        <a:p>
          <a:endParaRPr lang="pt-BR"/>
        </a:p>
      </dgm:t>
    </dgm:pt>
    <dgm:pt modelId="{3E74D5FE-D26A-404F-B41F-E244DAD3DF80}">
      <dgm:prSet phldrT="[Texto]" custT="1"/>
      <dgm:spPr>
        <a:solidFill>
          <a:srgbClr val="A40C4D"/>
        </a:solidFill>
      </dgm:spPr>
      <dgm:t>
        <a:bodyPr/>
        <a:lstStyle/>
        <a:p>
          <a:pPr algn="l"/>
          <a:r>
            <a:rPr lang="pt-BR" sz="2000" dirty="0">
              <a:latin typeface="Segoe Print" panose="02000600000000000000" pitchFamily="2" charset="0"/>
            </a:rPr>
            <a:t>UM NOVO OLHAR SOBRE AS MOÇAS JOVENS</a:t>
          </a:r>
        </a:p>
      </dgm:t>
    </dgm:pt>
    <dgm:pt modelId="{2D2BADE2-184C-47F8-90FF-48B817A29027}" type="parTrans" cxnId="{8C0B558A-7294-427F-B60D-9BCBD3F17E04}">
      <dgm:prSet/>
      <dgm:spPr/>
      <dgm:t>
        <a:bodyPr/>
        <a:lstStyle/>
        <a:p>
          <a:endParaRPr lang="pt-BR"/>
        </a:p>
      </dgm:t>
    </dgm:pt>
    <dgm:pt modelId="{5398A620-72B7-4E13-8F8C-07433D3FF18B}" type="sibTrans" cxnId="{8C0B558A-7294-427F-B60D-9BCBD3F17E04}">
      <dgm:prSet/>
      <dgm:spPr/>
      <dgm:t>
        <a:bodyPr/>
        <a:lstStyle/>
        <a:p>
          <a:endParaRPr lang="pt-BR"/>
        </a:p>
      </dgm:t>
    </dgm:pt>
    <dgm:pt modelId="{8AE8B225-13E8-4DFC-85BA-BD98977E35F9}">
      <dgm:prSet phldrT="[Texto]" custT="1"/>
      <dgm:spPr>
        <a:solidFill>
          <a:srgbClr val="A40C4D"/>
        </a:solidFill>
      </dgm:spPr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t-BR" sz="2000" dirty="0">
              <a:latin typeface="Segoe Print" panose="02000600000000000000" pitchFamily="2" charset="0"/>
            </a:rPr>
            <a:t>O SURGIMENTO DOS MAMELUCOS</a:t>
          </a:r>
        </a:p>
      </dgm:t>
    </dgm:pt>
    <dgm:pt modelId="{833B66D4-248F-471A-8156-5401D0CEEC88}" type="parTrans" cxnId="{E1D6D76E-E17E-4026-8FE1-12A8A196F4DE}">
      <dgm:prSet/>
      <dgm:spPr/>
      <dgm:t>
        <a:bodyPr/>
        <a:lstStyle/>
        <a:p>
          <a:endParaRPr lang="pt-BR"/>
        </a:p>
      </dgm:t>
    </dgm:pt>
    <dgm:pt modelId="{5FB59116-69DC-479B-ACDF-82BA491B6A46}" type="sibTrans" cxnId="{E1D6D76E-E17E-4026-8FE1-12A8A196F4DE}">
      <dgm:prSet/>
      <dgm:spPr/>
      <dgm:t>
        <a:bodyPr/>
        <a:lstStyle/>
        <a:p>
          <a:endParaRPr lang="pt-BR"/>
        </a:p>
      </dgm:t>
    </dgm:pt>
    <dgm:pt modelId="{87A11EF7-B859-4B88-BDC4-768E5EDCAB17}" type="pres">
      <dgm:prSet presAssocID="{380725D3-270C-42D7-AEDF-CDFBE4E5B541}" presName="Name0" presStyleCnt="0">
        <dgm:presLayoutVars>
          <dgm:chMax val="7"/>
          <dgm:chPref val="7"/>
          <dgm:dir/>
        </dgm:presLayoutVars>
      </dgm:prSet>
      <dgm:spPr/>
    </dgm:pt>
    <dgm:pt modelId="{FB22616B-08ED-4BBB-BF8D-C933EFB8C00C}" type="pres">
      <dgm:prSet presAssocID="{380725D3-270C-42D7-AEDF-CDFBE4E5B541}" presName="Name1" presStyleCnt="0"/>
      <dgm:spPr/>
    </dgm:pt>
    <dgm:pt modelId="{6641673B-9880-4F60-B617-EF6AF8526F49}" type="pres">
      <dgm:prSet presAssocID="{380725D3-270C-42D7-AEDF-CDFBE4E5B541}" presName="cycle" presStyleCnt="0"/>
      <dgm:spPr/>
    </dgm:pt>
    <dgm:pt modelId="{795B96E8-397E-4E4D-BF5B-733020BBD70F}" type="pres">
      <dgm:prSet presAssocID="{380725D3-270C-42D7-AEDF-CDFBE4E5B541}" presName="srcNode" presStyleLbl="node1" presStyleIdx="0" presStyleCnt="3"/>
      <dgm:spPr/>
    </dgm:pt>
    <dgm:pt modelId="{44CD3C35-D3B4-4578-8BB9-E6433E9F4CB1}" type="pres">
      <dgm:prSet presAssocID="{380725D3-270C-42D7-AEDF-CDFBE4E5B541}" presName="conn" presStyleLbl="parChTrans1D2" presStyleIdx="0" presStyleCnt="1" custLinFactNeighborX="-51111" custLinFactNeighborY="-324"/>
      <dgm:spPr/>
    </dgm:pt>
    <dgm:pt modelId="{DC838D24-4B4E-4702-9BD7-3567AAEAB552}" type="pres">
      <dgm:prSet presAssocID="{380725D3-270C-42D7-AEDF-CDFBE4E5B541}" presName="extraNode" presStyleLbl="node1" presStyleIdx="0" presStyleCnt="3"/>
      <dgm:spPr/>
    </dgm:pt>
    <dgm:pt modelId="{0AAD34C9-3C98-4DDF-9942-67FA917A2C29}" type="pres">
      <dgm:prSet presAssocID="{380725D3-270C-42D7-AEDF-CDFBE4E5B541}" presName="dstNode" presStyleLbl="node1" presStyleIdx="0" presStyleCnt="3"/>
      <dgm:spPr/>
    </dgm:pt>
    <dgm:pt modelId="{3AF96511-3A04-4597-A1A6-18AB35338472}" type="pres">
      <dgm:prSet presAssocID="{1AFD41D0-9368-48A3-8799-515F9E3D4470}" presName="text_1" presStyleLbl="node1" presStyleIdx="0" presStyleCnt="3" custScaleX="71895" custScaleY="63798" custLinFactNeighborX="-12785" custLinFactNeighborY="-973">
        <dgm:presLayoutVars>
          <dgm:bulletEnabled val="1"/>
        </dgm:presLayoutVars>
      </dgm:prSet>
      <dgm:spPr/>
    </dgm:pt>
    <dgm:pt modelId="{53882E4F-CDAA-4D71-A46C-1625DDFE1E3C}" type="pres">
      <dgm:prSet presAssocID="{1AFD41D0-9368-48A3-8799-515F9E3D4470}" presName="accent_1" presStyleCnt="0"/>
      <dgm:spPr/>
    </dgm:pt>
    <dgm:pt modelId="{4F0D9F4A-4503-4572-81D0-473DABD622C6}" type="pres">
      <dgm:prSet presAssocID="{1AFD41D0-9368-48A3-8799-515F9E3D4470}" presName="accentRepeatNode" presStyleLbl="solidFgAcc1" presStyleIdx="0" presStyleCnt="3" custScaleX="116419" custScaleY="107613" custLinFactNeighborX="-3115" custLinFactNeighborY="1558"/>
      <dgm:spPr>
        <a:ln>
          <a:solidFill>
            <a:srgbClr val="A40C4D"/>
          </a:solidFill>
        </a:ln>
      </dgm:spPr>
    </dgm:pt>
    <dgm:pt modelId="{B73EAE19-466A-4C58-A003-D4F0DF9E8774}" type="pres">
      <dgm:prSet presAssocID="{3E74D5FE-D26A-404F-B41F-E244DAD3DF80}" presName="text_2" presStyleLbl="node1" presStyleIdx="1" presStyleCnt="3" custScaleX="83710" custScaleY="65562" custLinFactNeighborX="-8227" custLinFactNeighborY="0">
        <dgm:presLayoutVars>
          <dgm:bulletEnabled val="1"/>
        </dgm:presLayoutVars>
      </dgm:prSet>
      <dgm:spPr/>
    </dgm:pt>
    <dgm:pt modelId="{486C5567-BDC0-43CC-9ABD-CD92482970C7}" type="pres">
      <dgm:prSet presAssocID="{3E74D5FE-D26A-404F-B41F-E244DAD3DF80}" presName="accent_2" presStyleCnt="0"/>
      <dgm:spPr/>
    </dgm:pt>
    <dgm:pt modelId="{B947DC29-8969-42FD-87F5-A099FE0FD295}" type="pres">
      <dgm:prSet presAssocID="{3E74D5FE-D26A-404F-B41F-E244DAD3DF80}" presName="accentRepeatNode" presStyleLbl="solidFgAcc1" presStyleIdx="1" presStyleCnt="3" custScaleX="114840" custScaleY="105909"/>
      <dgm:spPr>
        <a:ln>
          <a:solidFill>
            <a:srgbClr val="A40C4D"/>
          </a:solidFill>
        </a:ln>
      </dgm:spPr>
    </dgm:pt>
    <dgm:pt modelId="{201C5DC4-A46B-4CC7-9118-0273D37BAD70}" type="pres">
      <dgm:prSet presAssocID="{8AE8B225-13E8-4DFC-85BA-BD98977E35F9}" presName="text_3" presStyleLbl="node1" presStyleIdx="2" presStyleCnt="3" custScaleX="80545" custScaleY="71219" custLinFactNeighborX="-8744" custLinFactNeighborY="1948">
        <dgm:presLayoutVars>
          <dgm:bulletEnabled val="1"/>
        </dgm:presLayoutVars>
      </dgm:prSet>
      <dgm:spPr/>
    </dgm:pt>
    <dgm:pt modelId="{3FCB5E26-C397-492E-B908-2D0E91C9907E}" type="pres">
      <dgm:prSet presAssocID="{8AE8B225-13E8-4DFC-85BA-BD98977E35F9}" presName="accent_3" presStyleCnt="0"/>
      <dgm:spPr/>
    </dgm:pt>
    <dgm:pt modelId="{D77E3A14-8F3D-4B87-A483-A51A4EC450C7}" type="pres">
      <dgm:prSet presAssocID="{8AE8B225-13E8-4DFC-85BA-BD98977E35F9}" presName="accentRepeatNode" presStyleLbl="solidFgAcc1" presStyleIdx="2" presStyleCnt="3" custScaleX="116931" custScaleY="107320"/>
      <dgm:spPr>
        <a:ln>
          <a:solidFill>
            <a:srgbClr val="A40C4D"/>
          </a:solidFill>
        </a:ln>
      </dgm:spPr>
    </dgm:pt>
  </dgm:ptLst>
  <dgm:cxnLst>
    <dgm:cxn modelId="{A1E78F07-AB4B-413E-8F38-2F54AD24A4AF}" type="presOf" srcId="{380725D3-270C-42D7-AEDF-CDFBE4E5B541}" destId="{87A11EF7-B859-4B88-BDC4-768E5EDCAB17}" srcOrd="0" destOrd="0" presId="urn:microsoft.com/office/officeart/2008/layout/VerticalCurvedList"/>
    <dgm:cxn modelId="{1D704345-3FD8-4C9B-B221-419EC62E4134}" type="presOf" srcId="{1AFD41D0-9368-48A3-8799-515F9E3D4470}" destId="{3AF96511-3A04-4597-A1A6-18AB35338472}" srcOrd="0" destOrd="0" presId="urn:microsoft.com/office/officeart/2008/layout/VerticalCurvedList"/>
    <dgm:cxn modelId="{E1D6D76E-E17E-4026-8FE1-12A8A196F4DE}" srcId="{380725D3-270C-42D7-AEDF-CDFBE4E5B541}" destId="{8AE8B225-13E8-4DFC-85BA-BD98977E35F9}" srcOrd="2" destOrd="0" parTransId="{833B66D4-248F-471A-8156-5401D0CEEC88}" sibTransId="{5FB59116-69DC-479B-ACDF-82BA491B6A46}"/>
    <dgm:cxn modelId="{8177AB7D-310F-4FE2-80AC-8923BA581F3E}" type="presOf" srcId="{3E74D5FE-D26A-404F-B41F-E244DAD3DF80}" destId="{B73EAE19-466A-4C58-A003-D4F0DF9E8774}" srcOrd="0" destOrd="0" presId="urn:microsoft.com/office/officeart/2008/layout/VerticalCurvedList"/>
    <dgm:cxn modelId="{8C0B558A-7294-427F-B60D-9BCBD3F17E04}" srcId="{380725D3-270C-42D7-AEDF-CDFBE4E5B541}" destId="{3E74D5FE-D26A-404F-B41F-E244DAD3DF80}" srcOrd="1" destOrd="0" parTransId="{2D2BADE2-184C-47F8-90FF-48B817A29027}" sibTransId="{5398A620-72B7-4E13-8F8C-07433D3FF18B}"/>
    <dgm:cxn modelId="{C029378B-5469-4679-85CA-8D23EB90095C}" srcId="{380725D3-270C-42D7-AEDF-CDFBE4E5B541}" destId="{1AFD41D0-9368-48A3-8799-515F9E3D4470}" srcOrd="0" destOrd="0" parTransId="{BE19B4E3-9762-4DC3-ACAD-BF47BF87B735}" sibTransId="{3BFF15FE-5EF4-4C84-B27B-5240550AEFB1}"/>
    <dgm:cxn modelId="{B941C88C-70D1-4B97-A3D7-18C7769F3115}" type="presOf" srcId="{3BFF15FE-5EF4-4C84-B27B-5240550AEFB1}" destId="{44CD3C35-D3B4-4578-8BB9-E6433E9F4CB1}" srcOrd="0" destOrd="0" presId="urn:microsoft.com/office/officeart/2008/layout/VerticalCurvedList"/>
    <dgm:cxn modelId="{72C9C1A6-B203-4FED-939E-4F42C49E88C7}" type="presOf" srcId="{8AE8B225-13E8-4DFC-85BA-BD98977E35F9}" destId="{201C5DC4-A46B-4CC7-9118-0273D37BAD70}" srcOrd="0" destOrd="0" presId="urn:microsoft.com/office/officeart/2008/layout/VerticalCurvedList"/>
    <dgm:cxn modelId="{A8A30212-7B88-49CA-BA0A-5CD32E2255DA}" type="presParOf" srcId="{87A11EF7-B859-4B88-BDC4-768E5EDCAB17}" destId="{FB22616B-08ED-4BBB-BF8D-C933EFB8C00C}" srcOrd="0" destOrd="0" presId="urn:microsoft.com/office/officeart/2008/layout/VerticalCurvedList"/>
    <dgm:cxn modelId="{3E22D9B1-09E5-4FDC-B8A0-401FFF65890D}" type="presParOf" srcId="{FB22616B-08ED-4BBB-BF8D-C933EFB8C00C}" destId="{6641673B-9880-4F60-B617-EF6AF8526F49}" srcOrd="0" destOrd="0" presId="urn:microsoft.com/office/officeart/2008/layout/VerticalCurvedList"/>
    <dgm:cxn modelId="{0A57D01C-6673-45EB-A60D-3C8A31EB7AAD}" type="presParOf" srcId="{6641673B-9880-4F60-B617-EF6AF8526F49}" destId="{795B96E8-397E-4E4D-BF5B-733020BBD70F}" srcOrd="0" destOrd="0" presId="urn:microsoft.com/office/officeart/2008/layout/VerticalCurvedList"/>
    <dgm:cxn modelId="{27FA7E86-35FB-4A3E-A995-A4C0C067248F}" type="presParOf" srcId="{6641673B-9880-4F60-B617-EF6AF8526F49}" destId="{44CD3C35-D3B4-4578-8BB9-E6433E9F4CB1}" srcOrd="1" destOrd="0" presId="urn:microsoft.com/office/officeart/2008/layout/VerticalCurvedList"/>
    <dgm:cxn modelId="{5DD9F983-ED07-473D-88FF-EA0D3A90DB36}" type="presParOf" srcId="{6641673B-9880-4F60-B617-EF6AF8526F49}" destId="{DC838D24-4B4E-4702-9BD7-3567AAEAB552}" srcOrd="2" destOrd="0" presId="urn:microsoft.com/office/officeart/2008/layout/VerticalCurvedList"/>
    <dgm:cxn modelId="{DA70E911-8AB4-40D2-AFBF-FA12EA84BDEB}" type="presParOf" srcId="{6641673B-9880-4F60-B617-EF6AF8526F49}" destId="{0AAD34C9-3C98-4DDF-9942-67FA917A2C29}" srcOrd="3" destOrd="0" presId="urn:microsoft.com/office/officeart/2008/layout/VerticalCurvedList"/>
    <dgm:cxn modelId="{8AF22729-FAD2-45B7-BF09-7DF0E11ABCEE}" type="presParOf" srcId="{FB22616B-08ED-4BBB-BF8D-C933EFB8C00C}" destId="{3AF96511-3A04-4597-A1A6-18AB35338472}" srcOrd="1" destOrd="0" presId="urn:microsoft.com/office/officeart/2008/layout/VerticalCurvedList"/>
    <dgm:cxn modelId="{97A573B1-7C8D-4AFE-AB9C-FC8B14CC51D4}" type="presParOf" srcId="{FB22616B-08ED-4BBB-BF8D-C933EFB8C00C}" destId="{53882E4F-CDAA-4D71-A46C-1625DDFE1E3C}" srcOrd="2" destOrd="0" presId="urn:microsoft.com/office/officeart/2008/layout/VerticalCurvedList"/>
    <dgm:cxn modelId="{32449CCE-48CD-450D-85BF-503ED2971821}" type="presParOf" srcId="{53882E4F-CDAA-4D71-A46C-1625DDFE1E3C}" destId="{4F0D9F4A-4503-4572-81D0-473DABD622C6}" srcOrd="0" destOrd="0" presId="urn:microsoft.com/office/officeart/2008/layout/VerticalCurvedList"/>
    <dgm:cxn modelId="{6B6C074C-C3C8-4AAB-BBFF-2B28FC9AEE09}" type="presParOf" srcId="{FB22616B-08ED-4BBB-BF8D-C933EFB8C00C}" destId="{B73EAE19-466A-4C58-A003-D4F0DF9E8774}" srcOrd="3" destOrd="0" presId="urn:microsoft.com/office/officeart/2008/layout/VerticalCurvedList"/>
    <dgm:cxn modelId="{612F9F3A-21B7-4ECB-9DDD-6CAAC9F96C7D}" type="presParOf" srcId="{FB22616B-08ED-4BBB-BF8D-C933EFB8C00C}" destId="{486C5567-BDC0-43CC-9ABD-CD92482970C7}" srcOrd="4" destOrd="0" presId="urn:microsoft.com/office/officeart/2008/layout/VerticalCurvedList"/>
    <dgm:cxn modelId="{6D06BAEA-8619-4380-B4D1-F3689BF6865D}" type="presParOf" srcId="{486C5567-BDC0-43CC-9ABD-CD92482970C7}" destId="{B947DC29-8969-42FD-87F5-A099FE0FD295}" srcOrd="0" destOrd="0" presId="urn:microsoft.com/office/officeart/2008/layout/VerticalCurvedList"/>
    <dgm:cxn modelId="{D34CEC59-C97F-45A8-A6E8-2EA8156FE741}" type="presParOf" srcId="{FB22616B-08ED-4BBB-BF8D-C933EFB8C00C}" destId="{201C5DC4-A46B-4CC7-9118-0273D37BAD70}" srcOrd="5" destOrd="0" presId="urn:microsoft.com/office/officeart/2008/layout/VerticalCurvedList"/>
    <dgm:cxn modelId="{6DD2DEA7-992A-47A9-9DB6-F1586E0379C5}" type="presParOf" srcId="{FB22616B-08ED-4BBB-BF8D-C933EFB8C00C}" destId="{3FCB5E26-C397-492E-B908-2D0E91C9907E}" srcOrd="6" destOrd="0" presId="urn:microsoft.com/office/officeart/2008/layout/VerticalCurvedList"/>
    <dgm:cxn modelId="{116CB369-FD2F-43DB-A163-0DA99B89FBD6}" type="presParOf" srcId="{3FCB5E26-C397-492E-B908-2D0E91C9907E}" destId="{D77E3A14-8F3D-4B87-A483-A51A4EC450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D3C35-D3B4-4578-8BB9-E6433E9F4CB1}">
      <dsp:nvSpPr>
        <dsp:cNvPr id="0" name=""/>
        <dsp:cNvSpPr/>
      </dsp:nvSpPr>
      <dsp:spPr>
        <a:xfrm>
          <a:off x="-4721805" y="-801877"/>
          <a:ext cx="6080497" cy="608049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25400" cap="flat" cmpd="sng" algn="ctr">
          <a:solidFill>
            <a:srgbClr val="A40C4D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96511-3A04-4597-A1A6-18AB35338472}">
      <dsp:nvSpPr>
        <dsp:cNvPr id="0" name=""/>
        <dsp:cNvSpPr/>
      </dsp:nvSpPr>
      <dsp:spPr>
        <a:xfrm>
          <a:off x="1119737" y="606319"/>
          <a:ext cx="6172720" cy="576241"/>
        </a:xfrm>
        <a:prstGeom prst="rect">
          <a:avLst/>
        </a:prstGeom>
        <a:solidFill>
          <a:srgbClr val="A40C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9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kern="1200" dirty="0">
              <a:latin typeface="Segoe Print" panose="02000600000000000000" pitchFamily="2" charset="0"/>
            </a:rPr>
            <a:t>A CORTE E SEU COMÉRCIO</a:t>
          </a:r>
        </a:p>
      </dsp:txBody>
      <dsp:txXfrm>
        <a:off x="1119737" y="606319"/>
        <a:ext cx="6172720" cy="576241"/>
      </dsp:txXfrm>
    </dsp:sp>
    <dsp:sp modelId="{4F0D9F4A-4503-4572-81D0-473DABD622C6}">
      <dsp:nvSpPr>
        <dsp:cNvPr id="0" name=""/>
        <dsp:cNvSpPr/>
      </dsp:nvSpPr>
      <dsp:spPr>
        <a:xfrm>
          <a:off x="318537" y="313324"/>
          <a:ext cx="1314412" cy="12149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40C4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EAE19-466A-4C58-A003-D4F0DF9E8774}">
      <dsp:nvSpPr>
        <dsp:cNvPr id="0" name=""/>
        <dsp:cNvSpPr/>
      </dsp:nvSpPr>
      <dsp:spPr>
        <a:xfrm>
          <a:off x="1332466" y="1961984"/>
          <a:ext cx="6912286" cy="592174"/>
        </a:xfrm>
        <a:prstGeom prst="rect">
          <a:avLst/>
        </a:prstGeom>
        <a:solidFill>
          <a:srgbClr val="A40C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9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Segoe Print" panose="02000600000000000000" pitchFamily="2" charset="0"/>
            </a:rPr>
            <a:t>UM NOVO OLHAR SOBRE AS MOÇAS JOVENS</a:t>
          </a:r>
        </a:p>
      </dsp:txBody>
      <dsp:txXfrm>
        <a:off x="1332466" y="1961984"/>
        <a:ext cx="6912286" cy="592174"/>
      </dsp:txXfrm>
    </dsp:sp>
    <dsp:sp modelId="{B947DC29-8969-42FD-87F5-A099FE0FD295}">
      <dsp:nvSpPr>
        <dsp:cNvPr id="0" name=""/>
        <dsp:cNvSpPr/>
      </dsp:nvSpPr>
      <dsp:spPr>
        <a:xfrm>
          <a:off x="690944" y="1660196"/>
          <a:ext cx="1296584" cy="11957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40C4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C5DC4-A46B-4CC7-9118-0273D37BAD70}">
      <dsp:nvSpPr>
        <dsp:cNvPr id="0" name=""/>
        <dsp:cNvSpPr/>
      </dsp:nvSpPr>
      <dsp:spPr>
        <a:xfrm>
          <a:off x="1095354" y="3308874"/>
          <a:ext cx="6915387" cy="643270"/>
        </a:xfrm>
        <a:prstGeom prst="rect">
          <a:avLst/>
        </a:prstGeom>
        <a:solidFill>
          <a:srgbClr val="A40C4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693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000" kern="1200" dirty="0">
              <a:latin typeface="Segoe Print" panose="02000600000000000000" pitchFamily="2" charset="0"/>
            </a:rPr>
            <a:t>O SURGIMENTO DOS MAMELUCOS</a:t>
          </a:r>
        </a:p>
      </dsp:txBody>
      <dsp:txXfrm>
        <a:off x="1095354" y="3308874"/>
        <a:ext cx="6915387" cy="643270"/>
      </dsp:txXfrm>
    </dsp:sp>
    <dsp:sp modelId="{D77E3A14-8F3D-4B87-A483-A51A4EC450C7}">
      <dsp:nvSpPr>
        <dsp:cNvPr id="0" name=""/>
        <dsp:cNvSpPr/>
      </dsp:nvSpPr>
      <dsp:spPr>
        <a:xfrm>
          <a:off x="350816" y="3007074"/>
          <a:ext cx="1320193" cy="1211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A40C4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DF44273-0362-40D9-9938-023549CAF719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68EF7DE-D26F-4C0E-8537-5AE9002FC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3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DF44273-0362-40D9-9938-023549CAF719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68EF7DE-D26F-4C0E-8537-5AE9002FC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6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9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DF44273-0362-40D9-9938-023549CAF719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68EF7DE-D26F-4C0E-8537-5AE9002FC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DF44273-0362-40D9-9938-023549CAF719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68EF7DE-D26F-4C0E-8537-5AE9002FC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70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DF44273-0362-40D9-9938-023549CAF719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68EF7DE-D26F-4C0E-8537-5AE9002FC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6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DF44273-0362-40D9-9938-023549CAF719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68EF7DE-D26F-4C0E-8537-5AE9002FC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19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DF44273-0362-40D9-9938-023549CAF719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68EF7DE-D26F-4C0E-8537-5AE9002FC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6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DF44273-0362-40D9-9938-023549CAF719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68EF7DE-D26F-4C0E-8537-5AE9002FC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3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7DF44273-0362-40D9-9938-023549CAF719}" type="datetimeFigureOut">
              <a:rPr lang="pt-BR" smtClean="0"/>
              <a:t>10/03/2020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F68EF7DE-D26F-4C0E-8537-5AE9002FC4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6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IE5\18X3X63O\MP900439472[1]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67"/>
          <a:stretch/>
        </p:blipFill>
        <p:spPr bwMode="auto">
          <a:xfrm>
            <a:off x="-1392" y="2"/>
            <a:ext cx="12193392" cy="690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1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latin typeface="Segoe Prin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6A4E0-32AD-4DB2-BF81-D28A06A23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3108"/>
            <a:ext cx="9143999" cy="1060452"/>
          </a:xfrm>
        </p:spPr>
        <p:txBody>
          <a:bodyPr>
            <a:norm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UNIVERSIDADE DO ESTADO DO AMAZONAS – UEA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CENTRO DE ESTUDOS SUPERIORES DE PARINTINS – CESP</a:t>
            </a:r>
            <a:b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LICENCIATURA EM PEDAGOGIA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6DEAED-1845-4CFA-A427-88293AB61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4802"/>
            <a:ext cx="9144000" cy="958849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CRIANÇAS E JOVENS NO IMAGINÁRIO DOS VIAJANTES: AMAZONAS NO SÉCULO XIX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742E52-A382-40B8-94A9-0EFAF71D5F37}"/>
              </a:ext>
            </a:extLst>
          </p:cNvPr>
          <p:cNvSpPr txBox="1"/>
          <p:nvPr/>
        </p:nvSpPr>
        <p:spPr>
          <a:xfrm>
            <a:off x="446211" y="2786172"/>
            <a:ext cx="286702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Acadêmicas:</a:t>
            </a:r>
          </a:p>
          <a:p>
            <a:endParaRPr lang="pt-BR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Acleísia Tavares</a:t>
            </a:r>
          </a:p>
          <a:p>
            <a:endParaRPr lang="pt-B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Beatriz Freitas</a:t>
            </a:r>
          </a:p>
          <a:p>
            <a:endParaRPr lang="pt-B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Diohanna Araújo</a:t>
            </a:r>
          </a:p>
          <a:p>
            <a:endParaRPr lang="pt-B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Eliomara Elem</a:t>
            </a:r>
          </a:p>
          <a:p>
            <a:endParaRPr lang="pt-B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Isabely Batista </a:t>
            </a:r>
          </a:p>
          <a:p>
            <a:endParaRPr lang="pt-B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Xavier</a:t>
            </a:r>
          </a:p>
          <a:p>
            <a:endParaRPr lang="pt-B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Keisiane Lopes </a:t>
            </a:r>
          </a:p>
          <a:p>
            <a:endParaRPr lang="pt-BR"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Natália Andrade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44B7D91-3056-4598-8560-ECB58EE8CEEC}"/>
              </a:ext>
            </a:extLst>
          </p:cNvPr>
          <p:cNvSpPr txBox="1">
            <a:spLocks/>
          </p:cNvSpPr>
          <p:nvPr/>
        </p:nvSpPr>
        <p:spPr>
          <a:xfrm>
            <a:off x="1524002" y="5626099"/>
            <a:ext cx="9143999" cy="1060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defRPr>
            </a:lvl1pPr>
          </a:lstStyle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Parintins – AM </a:t>
            </a:r>
          </a:p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91F9A3A-AB48-48E6-9ABD-AEC7323E0323}"/>
              </a:ext>
            </a:extLst>
          </p:cNvPr>
          <p:cNvSpPr txBox="1"/>
          <p:nvPr/>
        </p:nvSpPr>
        <p:spPr>
          <a:xfrm>
            <a:off x="6096000" y="4545623"/>
            <a:ext cx="503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Profª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Gyane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Karol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Santana Leal</a:t>
            </a:r>
          </a:p>
        </p:txBody>
      </p:sp>
    </p:spTree>
    <p:extLst>
      <p:ext uri="{BB962C8B-B14F-4D97-AF65-F5344CB8AC3E}">
        <p14:creationId xmlns:p14="http://schemas.microsoft.com/office/powerpoint/2010/main" val="14950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64D5B-970E-4284-8B56-7D541EF05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07" y="1376004"/>
            <a:ext cx="11047535" cy="47148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dirty="0"/>
              <a:t>Concluímos com esse trabalho que a visão dos viajantes em relação ao Novo Mundo era imaginária. Os colonizadores viam os índios como insignificantes e as crianças como seres que não tinham voz, pois até a sua língua nativa foi silenciada pelos europeus. Onde o objetivo dos viajantes nas terras do Novo Mundo era no interesse de explorar as riquezas da natureza amazônica contada nas muitas lendas e mitos da história.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52BC86-31E3-457E-86A6-C158E61B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61925"/>
            <a:ext cx="10648950" cy="1028701"/>
          </a:xfrm>
        </p:spPr>
        <p:txBody>
          <a:bodyPr>
            <a:noAutofit/>
          </a:bodyPr>
          <a:lstStyle/>
          <a:p>
            <a:r>
              <a:rPr lang="pt-BR" sz="2800" b="1" dirty="0"/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4667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50157-4013-45F8-B0F2-127C8EC1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4300"/>
            <a:ext cx="8229600" cy="1028701"/>
          </a:xfrm>
        </p:spPr>
        <p:txBody>
          <a:bodyPr>
            <a:normAutofit/>
          </a:bodyPr>
          <a:lstStyle/>
          <a:p>
            <a:r>
              <a:rPr lang="pt-BR" sz="2800" b="1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64D5B-970E-4284-8B56-7D541EF05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41" y="1332401"/>
            <a:ext cx="8088190" cy="50859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O IMAGINÁRIO ANTECEDE O PRÓPRIO ATO DE CONHECER;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VISÃO ISOMÓRFICA DOS VIAJANTES AO NOVO MUNDO;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2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SILENCIAMENTO DAS CRIANÇAS.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2646EB-89AD-46BB-B6D1-9E006C8E0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54" y="1332401"/>
            <a:ext cx="3460505" cy="4813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13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50157-4013-45F8-B0F2-127C8EC1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61925"/>
            <a:ext cx="10648950" cy="1028701"/>
          </a:xfrm>
        </p:spPr>
        <p:txBody>
          <a:bodyPr>
            <a:noAutofit/>
          </a:bodyPr>
          <a:lstStyle/>
          <a:p>
            <a:r>
              <a:rPr lang="pt-BR" sz="2800" b="1" dirty="0"/>
              <a:t>IMAGINÁRIO SOBRE A AMAZÔNIA: SUJEITOS E OS PROCESSOS DA FORMAÇÃO DISCURSIVA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64D5B-970E-4284-8B56-7D541EF05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465" y="1616611"/>
            <a:ext cx="6387611" cy="49754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DISCURSO SOBRE O BRASIL;</a:t>
            </a:r>
          </a:p>
          <a:p>
            <a:pPr marL="0" indent="0">
              <a:buNone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O SILENCIAMENTO X APAGAMENTO DA CRIANÇA NOS DISCURSOS;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A CRIANÇA É UM SUJEITO SILÊNCIADO;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450BB9-FEEC-4EDF-9827-93D16D33F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70" y="1616611"/>
            <a:ext cx="3081826" cy="4309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inal de Multiplicação 5">
            <a:extLst>
              <a:ext uri="{FF2B5EF4-FFF2-40B4-BE49-F238E27FC236}">
                <a16:creationId xmlns:a16="http://schemas.microsoft.com/office/drawing/2014/main" id="{D2072ED6-FEA1-4BE3-B709-2F0DF3EDC928}"/>
              </a:ext>
            </a:extLst>
          </p:cNvPr>
          <p:cNvSpPr/>
          <p:nvPr/>
        </p:nvSpPr>
        <p:spPr>
          <a:xfrm>
            <a:off x="9613631" y="2949827"/>
            <a:ext cx="277422" cy="228601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67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D8C6D54-7118-4FD1-8254-7CFECA352C55}"/>
              </a:ext>
            </a:extLst>
          </p:cNvPr>
          <p:cNvSpPr/>
          <p:nvPr/>
        </p:nvSpPr>
        <p:spPr>
          <a:xfrm>
            <a:off x="419100" y="1197540"/>
            <a:ext cx="2425359" cy="895350"/>
          </a:xfrm>
          <a:prstGeom prst="roundRect">
            <a:avLst/>
          </a:prstGeom>
          <a:solidFill>
            <a:schemeClr val="bg1"/>
          </a:solidFill>
          <a:ln>
            <a:solidFill>
              <a:srgbClr val="A40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O DESCOBRIMENTO DOS COLOMBOS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5DD3DFE-44B5-4061-8C44-982384AF885D}"/>
              </a:ext>
            </a:extLst>
          </p:cNvPr>
          <p:cNvSpPr/>
          <p:nvPr/>
        </p:nvSpPr>
        <p:spPr>
          <a:xfrm>
            <a:off x="1591298" y="2470316"/>
            <a:ext cx="2285372" cy="895350"/>
          </a:xfrm>
          <a:prstGeom prst="roundRect">
            <a:avLst/>
          </a:prstGeom>
          <a:solidFill>
            <a:schemeClr val="bg1"/>
          </a:solidFill>
          <a:ln>
            <a:solidFill>
              <a:srgbClr val="A40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A DIFERENÇA DO VELHO MUNDO E NOVO MUNDO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BCB2C49-664A-4F18-B1F4-0EA982B00400}"/>
              </a:ext>
            </a:extLst>
          </p:cNvPr>
          <p:cNvSpPr/>
          <p:nvPr/>
        </p:nvSpPr>
        <p:spPr>
          <a:xfrm>
            <a:off x="2734297" y="3757975"/>
            <a:ext cx="2047253" cy="895350"/>
          </a:xfrm>
          <a:prstGeom prst="roundRect">
            <a:avLst/>
          </a:prstGeom>
          <a:solidFill>
            <a:schemeClr val="bg1"/>
          </a:solidFill>
          <a:ln>
            <a:solidFill>
              <a:srgbClr val="A40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OS PRIMEIROS CONTATOS COM OS NATIVOS</a:t>
            </a:r>
          </a:p>
        </p:txBody>
      </p:sp>
      <p:sp>
        <p:nvSpPr>
          <p:cNvPr id="11" name="Seta: Dobrada para Cima 10">
            <a:extLst>
              <a:ext uri="{FF2B5EF4-FFF2-40B4-BE49-F238E27FC236}">
                <a16:creationId xmlns:a16="http://schemas.microsoft.com/office/drawing/2014/main" id="{81C3E744-ED7A-4EB8-87D3-F695111E4253}"/>
              </a:ext>
            </a:extLst>
          </p:cNvPr>
          <p:cNvSpPr/>
          <p:nvPr/>
        </p:nvSpPr>
        <p:spPr>
          <a:xfrm rot="5400000">
            <a:off x="2763498" y="4734287"/>
            <a:ext cx="1047749" cy="885825"/>
          </a:xfrm>
          <a:prstGeom prst="bentUpArrow">
            <a:avLst/>
          </a:prstGeom>
          <a:solidFill>
            <a:srgbClr val="A4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3EDC780-7A88-4E36-B73F-068FAE27EE7E}"/>
              </a:ext>
            </a:extLst>
          </p:cNvPr>
          <p:cNvSpPr/>
          <p:nvPr/>
        </p:nvSpPr>
        <p:spPr>
          <a:xfrm>
            <a:off x="3876669" y="4987292"/>
            <a:ext cx="2219331" cy="895350"/>
          </a:xfrm>
          <a:prstGeom prst="roundRect">
            <a:avLst/>
          </a:prstGeom>
          <a:solidFill>
            <a:schemeClr val="bg1"/>
          </a:solidFill>
          <a:ln>
            <a:solidFill>
              <a:srgbClr val="A40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Print" panose="02000600000000000000" pitchFamily="2" charset="0"/>
                <a:cs typeface="Arial" panose="020B0604020202020204" pitchFamily="34" charset="0"/>
              </a:rPr>
              <a:t>A VISÃO DO COLOMBO SOBRE OS NATIVOS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FDDA989-D095-4FE2-96CE-F5E3E88F5AC4}"/>
              </a:ext>
            </a:extLst>
          </p:cNvPr>
          <p:cNvSpPr txBox="1">
            <a:spLocks/>
          </p:cNvSpPr>
          <p:nvPr/>
        </p:nvSpPr>
        <p:spPr>
          <a:xfrm>
            <a:off x="1981200" y="-55958"/>
            <a:ext cx="8229600" cy="1011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defRPr>
            </a:lvl1pPr>
          </a:lstStyle>
          <a:p>
            <a:r>
              <a:rPr lang="pt-BR" sz="2800" b="1" dirty="0"/>
              <a:t>OS DISCURSOS DOS VIAJANTES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93225F4-0FD8-467C-B0E4-51339E18D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19" y="891251"/>
            <a:ext cx="1501595" cy="14120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F0D21BF-9552-47E2-AE3D-F331DC818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84" y="2111270"/>
            <a:ext cx="1501595" cy="14120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8" name="Seta: Dobrada para Cima 17">
            <a:extLst>
              <a:ext uri="{FF2B5EF4-FFF2-40B4-BE49-F238E27FC236}">
                <a16:creationId xmlns:a16="http://schemas.microsoft.com/office/drawing/2014/main" id="{5A602CB8-341B-4313-A129-C4CA5FCAA9D1}"/>
              </a:ext>
            </a:extLst>
          </p:cNvPr>
          <p:cNvSpPr/>
          <p:nvPr/>
        </p:nvSpPr>
        <p:spPr>
          <a:xfrm rot="5400000">
            <a:off x="1672261" y="3455560"/>
            <a:ext cx="1047749" cy="885825"/>
          </a:xfrm>
          <a:prstGeom prst="bentUpArrow">
            <a:avLst/>
          </a:prstGeom>
          <a:solidFill>
            <a:srgbClr val="A4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9" name="Seta: Dobrada para Cima 18">
            <a:extLst>
              <a:ext uri="{FF2B5EF4-FFF2-40B4-BE49-F238E27FC236}">
                <a16:creationId xmlns:a16="http://schemas.microsoft.com/office/drawing/2014/main" id="{1BEF0A6F-810B-4BC5-96C5-E421AAF44711}"/>
              </a:ext>
            </a:extLst>
          </p:cNvPr>
          <p:cNvSpPr/>
          <p:nvPr/>
        </p:nvSpPr>
        <p:spPr>
          <a:xfrm rot="5400000">
            <a:off x="547059" y="2173852"/>
            <a:ext cx="1047749" cy="885825"/>
          </a:xfrm>
          <a:prstGeom prst="bentUpArrow">
            <a:avLst/>
          </a:prstGeom>
          <a:solidFill>
            <a:srgbClr val="A4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B7A6FA7-6186-4E4F-91A7-0EFE3B2CD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95" y="3374598"/>
            <a:ext cx="1501595" cy="14633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690A45B-576E-4583-9CCE-5348CFAB98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t="15278" r="3379"/>
          <a:stretch/>
        </p:blipFill>
        <p:spPr>
          <a:xfrm>
            <a:off x="7373405" y="4563516"/>
            <a:ext cx="1587320" cy="15377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9459C40-2661-4AD3-80BA-AA1B5FD12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017" y="4611985"/>
            <a:ext cx="1494802" cy="144079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EFD34722-892E-491B-8BD9-CBF0AA95BF71}"/>
              </a:ext>
            </a:extLst>
          </p:cNvPr>
          <p:cNvSpPr/>
          <p:nvPr/>
        </p:nvSpPr>
        <p:spPr>
          <a:xfrm>
            <a:off x="2968591" y="1471636"/>
            <a:ext cx="514350" cy="333375"/>
          </a:xfrm>
          <a:prstGeom prst="rightArrow">
            <a:avLst/>
          </a:prstGeom>
          <a:solidFill>
            <a:srgbClr val="A4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382FE532-BF34-44B0-9237-C755D1327858}"/>
              </a:ext>
            </a:extLst>
          </p:cNvPr>
          <p:cNvSpPr/>
          <p:nvPr/>
        </p:nvSpPr>
        <p:spPr>
          <a:xfrm>
            <a:off x="4082341" y="2746655"/>
            <a:ext cx="514350" cy="333375"/>
          </a:xfrm>
          <a:prstGeom prst="rightArrow">
            <a:avLst/>
          </a:prstGeom>
          <a:solidFill>
            <a:srgbClr val="A4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para a Direita 27">
            <a:extLst>
              <a:ext uri="{FF2B5EF4-FFF2-40B4-BE49-F238E27FC236}">
                <a16:creationId xmlns:a16="http://schemas.microsoft.com/office/drawing/2014/main" id="{BACF39B1-1835-4670-A389-4A684D986810}"/>
              </a:ext>
            </a:extLst>
          </p:cNvPr>
          <p:cNvSpPr/>
          <p:nvPr/>
        </p:nvSpPr>
        <p:spPr>
          <a:xfrm>
            <a:off x="5090314" y="4038962"/>
            <a:ext cx="514350" cy="333375"/>
          </a:xfrm>
          <a:prstGeom prst="rightArrow">
            <a:avLst/>
          </a:prstGeom>
          <a:solidFill>
            <a:srgbClr val="A4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760EE769-9B59-4A7C-948A-174B86AAD70F}"/>
              </a:ext>
            </a:extLst>
          </p:cNvPr>
          <p:cNvSpPr/>
          <p:nvPr/>
        </p:nvSpPr>
        <p:spPr>
          <a:xfrm>
            <a:off x="6489349" y="5268279"/>
            <a:ext cx="514350" cy="333375"/>
          </a:xfrm>
          <a:prstGeom prst="rightArrow">
            <a:avLst/>
          </a:prstGeom>
          <a:solidFill>
            <a:srgbClr val="A4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2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4F4BDEB-D0BF-4854-AC5A-44116B8DDD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3543166"/>
              </p:ext>
            </p:extLst>
          </p:nvPr>
        </p:nvGraphicFramePr>
        <p:xfrm>
          <a:off x="880207" y="1190626"/>
          <a:ext cx="9274907" cy="451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4C3C92C-FD70-46B2-BEBA-A7E0729DA2D2}"/>
              </a:ext>
            </a:extLst>
          </p:cNvPr>
          <p:cNvSpPr txBox="1">
            <a:spLocks/>
          </p:cNvSpPr>
          <p:nvPr/>
        </p:nvSpPr>
        <p:spPr>
          <a:xfrm>
            <a:off x="1839873" y="143818"/>
            <a:ext cx="10416443" cy="1028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Segoe Print" pitchFamily="2" charset="0"/>
                <a:ea typeface="+mj-ea"/>
                <a:cs typeface="+mj-cs"/>
              </a:defRPr>
            </a:lvl1pPr>
          </a:lstStyle>
          <a:p>
            <a:r>
              <a:rPr lang="pt-BR" sz="2800" b="1" dirty="0"/>
              <a:t>OS CONTATOS INICIAIS DOS PORTUGUESES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BEF730-A9A9-4814-9585-97C1D31101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55" y="2795040"/>
            <a:ext cx="1340203" cy="1267919"/>
          </a:xfrm>
          <a:prstGeom prst="ellipse">
            <a:avLst/>
          </a:prstGeom>
          <a:ln w="28575" cap="rnd">
            <a:solidFill>
              <a:srgbClr val="A40C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5555330-641A-4449-BA53-7D063EC27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24" y="1418968"/>
            <a:ext cx="1412629" cy="1312254"/>
          </a:xfrm>
          <a:prstGeom prst="ellipse">
            <a:avLst/>
          </a:prstGeom>
          <a:ln w="28575" cap="rnd">
            <a:solidFill>
              <a:srgbClr val="A40C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F1AAB5B-5F98-4B0E-B9CC-60E9D33CF0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1" t="17604" r="63052" b="26337"/>
          <a:stretch/>
        </p:blipFill>
        <p:spPr>
          <a:xfrm>
            <a:off x="1154724" y="4169160"/>
            <a:ext cx="1412629" cy="1330434"/>
          </a:xfrm>
          <a:prstGeom prst="ellipse">
            <a:avLst/>
          </a:prstGeom>
          <a:ln w="28575" cap="rnd">
            <a:solidFill>
              <a:srgbClr val="A40C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09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50157-4013-45F8-B0F2-127C8EC1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61925"/>
            <a:ext cx="10648950" cy="1028701"/>
          </a:xfrm>
        </p:spPr>
        <p:txBody>
          <a:bodyPr>
            <a:noAutofit/>
          </a:bodyPr>
          <a:lstStyle/>
          <a:p>
            <a:r>
              <a:rPr lang="pt-BR" sz="2800" b="1" dirty="0"/>
              <a:t>EXPLORAÇÃO DO RIO AMAZONAS 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7113EA8-18A4-412B-88A2-48A60CA15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98" y="1414463"/>
            <a:ext cx="4730262" cy="47148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CARVAJAL 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ROJAS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ACUÑA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FRANCISCO DE ORELLANA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E4F717-0EB5-4961-8C1C-3DADDA58B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281" y="3859210"/>
            <a:ext cx="1924713" cy="236233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916BDF1-5EED-428A-9C82-D3FAE5BA9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096000" y="1228058"/>
            <a:ext cx="1965281" cy="228762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BCCAC20-8CDA-428F-BCA0-B25C09575029}"/>
              </a:ext>
            </a:extLst>
          </p:cNvPr>
          <p:cNvSpPr txBox="1"/>
          <p:nvPr/>
        </p:nvSpPr>
        <p:spPr>
          <a:xfrm>
            <a:off x="10098559" y="4717210"/>
            <a:ext cx="309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Segoe Script" panose="030B0504020000000003" pitchFamily="66" charset="0"/>
              </a:rPr>
              <a:t>ACUÑA</a:t>
            </a:r>
          </a:p>
          <a:p>
            <a:endParaRPr lang="pt-BR" b="1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50693A3-E1B1-450A-9119-A60AD807BB92}"/>
              </a:ext>
            </a:extLst>
          </p:cNvPr>
          <p:cNvSpPr txBox="1"/>
          <p:nvPr/>
        </p:nvSpPr>
        <p:spPr>
          <a:xfrm>
            <a:off x="8099564" y="2002538"/>
            <a:ext cx="377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>
                <a:solidFill>
                  <a:schemeClr val="bg1"/>
                </a:solidFill>
                <a:latin typeface="Segoe Script" panose="030B0504020000000003" pitchFamily="66" charset="0"/>
              </a:rPr>
              <a:t>FRANCISCO DE ORELLANA</a:t>
            </a:r>
          </a:p>
        </p:txBody>
      </p:sp>
    </p:spTree>
    <p:extLst>
      <p:ext uri="{BB962C8B-B14F-4D97-AF65-F5344CB8AC3E}">
        <p14:creationId xmlns:p14="http://schemas.microsoft.com/office/powerpoint/2010/main" val="137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ta: Curva para Cima 15">
            <a:extLst>
              <a:ext uri="{FF2B5EF4-FFF2-40B4-BE49-F238E27FC236}">
                <a16:creationId xmlns:a16="http://schemas.microsoft.com/office/drawing/2014/main" id="{2927CA90-37E8-4302-8120-3B7920114587}"/>
              </a:ext>
            </a:extLst>
          </p:cNvPr>
          <p:cNvSpPr/>
          <p:nvPr/>
        </p:nvSpPr>
        <p:spPr>
          <a:xfrm rot="3715955">
            <a:off x="2436649" y="4907323"/>
            <a:ext cx="1995657" cy="890156"/>
          </a:xfrm>
          <a:prstGeom prst="curvedUpArrow">
            <a:avLst/>
          </a:prstGeom>
          <a:solidFill>
            <a:srgbClr val="A40C4D"/>
          </a:solidFill>
          <a:ln>
            <a:solidFill>
              <a:srgbClr val="A40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Seta: Curva para Cima 14">
            <a:extLst>
              <a:ext uri="{FF2B5EF4-FFF2-40B4-BE49-F238E27FC236}">
                <a16:creationId xmlns:a16="http://schemas.microsoft.com/office/drawing/2014/main" id="{366B8F3C-7D88-4047-A7FF-1A9F7137C313}"/>
              </a:ext>
            </a:extLst>
          </p:cNvPr>
          <p:cNvSpPr/>
          <p:nvPr/>
        </p:nvSpPr>
        <p:spPr>
          <a:xfrm rot="3715955">
            <a:off x="325490" y="3201067"/>
            <a:ext cx="1995657" cy="890156"/>
          </a:xfrm>
          <a:prstGeom prst="curvedUpArrow">
            <a:avLst/>
          </a:prstGeom>
          <a:solidFill>
            <a:srgbClr val="A40C4D"/>
          </a:solidFill>
          <a:ln>
            <a:solidFill>
              <a:srgbClr val="A40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450157-4013-45F8-B0F2-127C8EC1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61925"/>
            <a:ext cx="10648950" cy="1028701"/>
          </a:xfrm>
        </p:spPr>
        <p:txBody>
          <a:bodyPr>
            <a:noAutofit/>
          </a:bodyPr>
          <a:lstStyle/>
          <a:p>
            <a:r>
              <a:rPr lang="pt-BR" sz="2800" b="1" dirty="0"/>
              <a:t>LA CONDAMINE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64D5B-970E-4284-8B56-7D541EF05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700" y="290920"/>
            <a:ext cx="5631473" cy="23446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endParaRPr lang="pt-BR" sz="2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3D5001-4FBD-428B-8260-BC4595847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2741067"/>
            <a:ext cx="2215749" cy="2159280"/>
          </a:xfrm>
          <a:prstGeom prst="ellipse">
            <a:avLst/>
          </a:prstGeom>
          <a:ln w="38100" cap="rnd">
            <a:solidFill>
              <a:srgbClr val="A40C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B07237-0641-4E17-88CF-8514FF994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56" y="4362097"/>
            <a:ext cx="2143317" cy="2088694"/>
          </a:xfrm>
          <a:prstGeom prst="ellipse">
            <a:avLst/>
          </a:prstGeom>
          <a:ln w="38100" cap="rnd">
            <a:solidFill>
              <a:srgbClr val="A40C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831AE46-DE7F-4810-A48C-D1B735298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8" y="1019908"/>
            <a:ext cx="2140200" cy="2096515"/>
          </a:xfrm>
          <a:prstGeom prst="ellipse">
            <a:avLst/>
          </a:prstGeom>
          <a:ln w="38100" cap="rnd">
            <a:solidFill>
              <a:srgbClr val="A40C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017CBC-8FCB-47B0-889B-D700F8DFDFDD}"/>
              </a:ext>
            </a:extLst>
          </p:cNvPr>
          <p:cNvSpPr txBox="1"/>
          <p:nvPr/>
        </p:nvSpPr>
        <p:spPr>
          <a:xfrm>
            <a:off x="2572254" y="1714222"/>
            <a:ext cx="3991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Segoe Print" panose="02000600000000000000" pitchFamily="2" charset="0"/>
              </a:rPr>
              <a:t>EL DOURADO</a:t>
            </a:r>
          </a:p>
          <a:p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16D0652-E0F1-48A9-93AD-173BA6E448CC}"/>
              </a:ext>
            </a:extLst>
          </p:cNvPr>
          <p:cNvSpPr txBox="1"/>
          <p:nvPr/>
        </p:nvSpPr>
        <p:spPr>
          <a:xfrm>
            <a:off x="4658919" y="3251670"/>
            <a:ext cx="3991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Segoe Print" panose="02000600000000000000" pitchFamily="2" charset="0"/>
              </a:rPr>
              <a:t>INCAMIABAS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1EE235-CEB9-4C62-BAB7-3548932C96DE}"/>
              </a:ext>
            </a:extLst>
          </p:cNvPr>
          <p:cNvSpPr txBox="1"/>
          <p:nvPr/>
        </p:nvSpPr>
        <p:spPr>
          <a:xfrm>
            <a:off x="6822832" y="5083278"/>
            <a:ext cx="3991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chemeClr val="bg1"/>
                </a:solidFill>
                <a:latin typeface="Segoe Print" panose="02000600000000000000" pitchFamily="2" charset="0"/>
              </a:rPr>
              <a:t>EXPEDIÇÕES FRACESAS</a:t>
            </a:r>
          </a:p>
          <a:p>
            <a:endParaRPr lang="pt-B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ta: Curva para Cima 23">
            <a:extLst>
              <a:ext uri="{FF2B5EF4-FFF2-40B4-BE49-F238E27FC236}">
                <a16:creationId xmlns:a16="http://schemas.microsoft.com/office/drawing/2014/main" id="{176AEECF-B484-4F83-8689-A92D3F57273A}"/>
              </a:ext>
            </a:extLst>
          </p:cNvPr>
          <p:cNvSpPr/>
          <p:nvPr/>
        </p:nvSpPr>
        <p:spPr>
          <a:xfrm rot="4422972">
            <a:off x="1200050" y="4060669"/>
            <a:ext cx="1638594" cy="709323"/>
          </a:xfrm>
          <a:prstGeom prst="curvedUpArrow">
            <a:avLst/>
          </a:prstGeom>
          <a:solidFill>
            <a:srgbClr val="A40C4D"/>
          </a:solidFill>
          <a:ln>
            <a:solidFill>
              <a:srgbClr val="A40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Seta: Curva para Cima 22">
            <a:extLst>
              <a:ext uri="{FF2B5EF4-FFF2-40B4-BE49-F238E27FC236}">
                <a16:creationId xmlns:a16="http://schemas.microsoft.com/office/drawing/2014/main" id="{BC8A2D85-E035-4552-85D4-05E055CB416F}"/>
              </a:ext>
            </a:extLst>
          </p:cNvPr>
          <p:cNvSpPr/>
          <p:nvPr/>
        </p:nvSpPr>
        <p:spPr>
          <a:xfrm rot="4243990">
            <a:off x="-91478" y="2421538"/>
            <a:ext cx="1739596" cy="796298"/>
          </a:xfrm>
          <a:prstGeom prst="curvedUpArrow">
            <a:avLst/>
          </a:prstGeom>
          <a:solidFill>
            <a:srgbClr val="A40C4D"/>
          </a:solidFill>
          <a:ln>
            <a:solidFill>
              <a:srgbClr val="A40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6E2F394-7E5A-4326-BD8F-BB761114C510}"/>
              </a:ext>
            </a:extLst>
          </p:cNvPr>
          <p:cNvSpPr/>
          <p:nvPr/>
        </p:nvSpPr>
        <p:spPr>
          <a:xfrm>
            <a:off x="283031" y="1670538"/>
            <a:ext cx="3025808" cy="721290"/>
          </a:xfrm>
          <a:prstGeom prst="roundRect">
            <a:avLst/>
          </a:prstGeom>
          <a:solidFill>
            <a:schemeClr val="bg1"/>
          </a:solidFill>
          <a:ln>
            <a:solidFill>
              <a:srgbClr val="A40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Script" panose="030B0504020000000003" pitchFamily="66" charset="0"/>
              </a:rPr>
              <a:t>VIAJANTE MISSIONÁRIO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F30D62B-9E08-4C2C-BCF0-0804F6E6AF2A}"/>
              </a:ext>
            </a:extLst>
          </p:cNvPr>
          <p:cNvSpPr/>
          <p:nvPr/>
        </p:nvSpPr>
        <p:spPr>
          <a:xfrm>
            <a:off x="1560319" y="3083611"/>
            <a:ext cx="3190253" cy="711610"/>
          </a:xfrm>
          <a:prstGeom prst="roundRect">
            <a:avLst/>
          </a:prstGeom>
          <a:solidFill>
            <a:schemeClr val="bg1"/>
          </a:solidFill>
          <a:ln>
            <a:solidFill>
              <a:srgbClr val="A40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Segoe Script" panose="030B0504020000000003" pitchFamily="66" charset="0"/>
              </a:rPr>
              <a:t>OLHAR ANTROPOLÓGICO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40A8CF7-975F-4099-A127-D8847805104B}"/>
              </a:ext>
            </a:extLst>
          </p:cNvPr>
          <p:cNvSpPr/>
          <p:nvPr/>
        </p:nvSpPr>
        <p:spPr>
          <a:xfrm>
            <a:off x="2756490" y="4719839"/>
            <a:ext cx="3339510" cy="722526"/>
          </a:xfrm>
          <a:prstGeom prst="roundRect">
            <a:avLst/>
          </a:prstGeom>
          <a:solidFill>
            <a:schemeClr val="bg1"/>
          </a:solidFill>
          <a:ln>
            <a:solidFill>
              <a:srgbClr val="A40C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sz="1600" dirty="0">
                <a:solidFill>
                  <a:schemeClr val="tx1"/>
                </a:solidFill>
                <a:latin typeface="Segoe Script" panose="030B0504020000000003" pitchFamily="66" charset="0"/>
              </a:rPr>
              <a:t>FACE DO ÍNDIO X FACE DO BRANCO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A63612AF-AEEC-4021-B387-5233A0C6D0F8}"/>
              </a:ext>
            </a:extLst>
          </p:cNvPr>
          <p:cNvSpPr/>
          <p:nvPr/>
        </p:nvSpPr>
        <p:spPr>
          <a:xfrm>
            <a:off x="3504458" y="1848419"/>
            <a:ext cx="514350" cy="333375"/>
          </a:xfrm>
          <a:prstGeom prst="rightArrow">
            <a:avLst/>
          </a:prstGeom>
          <a:solidFill>
            <a:srgbClr val="A4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DA50528B-EE03-4E53-A794-F0814A650B2D}"/>
              </a:ext>
            </a:extLst>
          </p:cNvPr>
          <p:cNvSpPr/>
          <p:nvPr/>
        </p:nvSpPr>
        <p:spPr>
          <a:xfrm>
            <a:off x="5099461" y="3264830"/>
            <a:ext cx="514350" cy="328339"/>
          </a:xfrm>
          <a:prstGeom prst="rightArrow">
            <a:avLst/>
          </a:prstGeom>
          <a:solidFill>
            <a:srgbClr val="A4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D1E27611-CC7B-4C6A-B35B-A0A07DF2550C}"/>
              </a:ext>
            </a:extLst>
          </p:cNvPr>
          <p:cNvSpPr/>
          <p:nvPr/>
        </p:nvSpPr>
        <p:spPr>
          <a:xfrm>
            <a:off x="6554100" y="4914414"/>
            <a:ext cx="514350" cy="333375"/>
          </a:xfrm>
          <a:prstGeom prst="rightArrow">
            <a:avLst/>
          </a:prstGeom>
          <a:solidFill>
            <a:srgbClr val="A4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46BA650B-6651-403F-893D-050B8567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0"/>
            <a:ext cx="12192000" cy="1028701"/>
          </a:xfrm>
        </p:spPr>
        <p:txBody>
          <a:bodyPr>
            <a:noAutofit/>
          </a:bodyPr>
          <a:lstStyle/>
          <a:p>
            <a:r>
              <a:rPr lang="pt-BR" sz="2800" b="1" dirty="0"/>
              <a:t>JOÃO DANIEL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9CFA03C-05B7-4666-9330-63CB2EB95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27" y="1178169"/>
            <a:ext cx="1623665" cy="1565031"/>
          </a:xfrm>
          <a:prstGeom prst="ellipse">
            <a:avLst/>
          </a:prstGeom>
          <a:ln w="38100" cap="rnd">
            <a:solidFill>
              <a:srgbClr val="A40C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E1C1456A-AE82-4E12-A413-D1B783843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700" y="2425524"/>
            <a:ext cx="1703520" cy="1705324"/>
          </a:xfrm>
          <a:prstGeom prst="ellipse">
            <a:avLst/>
          </a:prstGeom>
          <a:ln w="38100" cap="rnd">
            <a:solidFill>
              <a:srgbClr val="A40C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D5044C10-5013-44AF-B3C5-982DBA736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05" y="4139567"/>
            <a:ext cx="1778696" cy="1705324"/>
          </a:xfrm>
          <a:prstGeom prst="ellipse">
            <a:avLst/>
          </a:prstGeom>
          <a:ln w="38100" cap="rnd">
            <a:solidFill>
              <a:srgbClr val="A40C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3C6014CD-CA3A-4E4A-BE73-66980E62F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958" y="4130848"/>
            <a:ext cx="1778696" cy="1714043"/>
          </a:xfrm>
          <a:prstGeom prst="ellipse">
            <a:avLst/>
          </a:prstGeom>
          <a:ln w="38100" cap="rnd">
            <a:solidFill>
              <a:srgbClr val="A40C4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Sinal de Multiplicação 28">
            <a:extLst>
              <a:ext uri="{FF2B5EF4-FFF2-40B4-BE49-F238E27FC236}">
                <a16:creationId xmlns:a16="http://schemas.microsoft.com/office/drawing/2014/main" id="{341FF6E9-A5C9-4CC8-9437-C79CD2999542}"/>
              </a:ext>
            </a:extLst>
          </p:cNvPr>
          <p:cNvSpPr/>
          <p:nvPr/>
        </p:nvSpPr>
        <p:spPr>
          <a:xfrm>
            <a:off x="9363483" y="4755523"/>
            <a:ext cx="465992" cy="464691"/>
          </a:xfrm>
          <a:prstGeom prst="mathMultiply">
            <a:avLst/>
          </a:prstGeom>
          <a:solidFill>
            <a:srgbClr val="A40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2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50157-4013-45F8-B0F2-127C8EC1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61925"/>
            <a:ext cx="10648950" cy="1028701"/>
          </a:xfrm>
        </p:spPr>
        <p:txBody>
          <a:bodyPr>
            <a:noAutofit/>
          </a:bodyPr>
          <a:lstStyle/>
          <a:p>
            <a:r>
              <a:rPr lang="pt-BR" sz="2800" b="1" dirty="0"/>
              <a:t>ALEXANDRE RODRIGUES FERREIRA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64D5B-970E-4284-8B56-7D541EF05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07" y="1639773"/>
            <a:ext cx="11047535" cy="47148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VIAJANTE NATURALISTA PORTUGÊS;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PROJETO DA COROA PORTUGUESA;</a:t>
            </a:r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 marL="0" indent="0">
              <a:buNone/>
            </a:pPr>
            <a:endParaRPr lang="pt-BR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O IMAGINÁRIO COLETIVO.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E75E18-6373-4E03-BF8E-7E8705F1F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77" y="1578227"/>
            <a:ext cx="3613639" cy="418073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39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ckboard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Blackboard1</Template>
  <TotalTime>534</TotalTime>
  <Words>279</Words>
  <Application>Microsoft Office PowerPoint</Application>
  <PresentationFormat>Widescreen</PresentationFormat>
  <Paragraphs>91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Print</vt:lpstr>
      <vt:lpstr>Segoe Script</vt:lpstr>
      <vt:lpstr>Wingdings</vt:lpstr>
      <vt:lpstr>Blackboard1</vt:lpstr>
      <vt:lpstr>UNIVERSIDADE DO ESTADO DO AMAZONAS – UEA CENTRO DE ESTUDOS SUPERIORES DE PARINTINS – CESP LICENCIATURA EM PEDAGOGIA</vt:lpstr>
      <vt:lpstr>INTRODUÇÃO</vt:lpstr>
      <vt:lpstr>IMAGINÁRIO SOBRE A AMAZÔNIA: SUJEITOS E OS PROCESSOS DA FORMAÇÃO DISCURSIVA</vt:lpstr>
      <vt:lpstr>Apresentação do PowerPoint</vt:lpstr>
      <vt:lpstr>Apresentação do PowerPoint</vt:lpstr>
      <vt:lpstr>EXPLORAÇÃO DO RIO AMAZONAS </vt:lpstr>
      <vt:lpstr>LA CONDAMINE</vt:lpstr>
      <vt:lpstr>JOÃO DANIEL</vt:lpstr>
      <vt:lpstr>ALEXANDRE RODRIGUES FERREIRA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BTS</dc:creator>
  <cp:lastModifiedBy>BTS</cp:lastModifiedBy>
  <cp:revision>44</cp:revision>
  <dcterms:created xsi:type="dcterms:W3CDTF">2020-03-08T17:57:32Z</dcterms:created>
  <dcterms:modified xsi:type="dcterms:W3CDTF">2020-03-10T19:24:02Z</dcterms:modified>
</cp:coreProperties>
</file>