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7" r:id="rId3"/>
    <p:sldId id="273" r:id="rId4"/>
    <p:sldId id="274" r:id="rId5"/>
    <p:sldId id="280" r:id="rId6"/>
    <p:sldId id="298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299" r:id="rId27"/>
    <p:sldId id="281" r:id="rId28"/>
    <p:sldId id="275" r:id="rId29"/>
    <p:sldId id="257" r:id="rId30"/>
    <p:sldId id="286" r:id="rId31"/>
    <p:sldId id="276" r:id="rId32"/>
    <p:sldId id="277" r:id="rId33"/>
    <p:sldId id="278" r:id="rId34"/>
    <p:sldId id="279" r:id="rId35"/>
    <p:sldId id="282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83" r:id="rId46"/>
    <p:sldId id="285" r:id="rId47"/>
    <p:sldId id="284" r:id="rId4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78668-579E-4F24-AC7C-296A8FCBAC86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47A71C-AFC9-4328-B7EB-31FFDFF25C8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A54A7-7D85-46B0-B656-E480C2E92F4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406BD9-3BEE-4AFB-A14E-D128D413E915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D847859-2DE3-427E-B1CB-64A08E38AC6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6C5CA0-4273-480E-ABC0-D7355D0457E6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573B314-54D1-455D-AB35-4243E80B40B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E8C547-A481-483B-89E7-EFF32C5D1304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F751721-7B09-4F26-95B8-07F83F4652A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6EA170-3D07-4CE5-816E-CE2E45BC6599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4EF311-A3F0-44DA-9BDE-FB1B8B339B4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88B73B-30D3-4EF2-A6EF-A79073C73012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0F06E0-C19B-4D2C-882F-9D768D0CB71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B34F82-764F-44DC-8128-8E561C645224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BF0A3E6-F54D-4603-AED6-45468F8C88B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31AB5B-CCC6-45E1-A576-4DC9380C891A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46DD14D-8A2A-40FA-B773-F2311EDF18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E57807-F504-4E1F-BBB3-A4DEBDBF49F9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D7956F5-FDDF-4AD4-8BAD-5648F6DA428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58BA01-E1F0-4392-8854-95B5E58D9569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8380801-BD9A-4903-8CB3-1E0699938F4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041FF-BC2C-49D8-947F-3B92DF5C98B3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98EF36C-C671-4522-A594-837F6E81DD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7D1077-CE0B-4F41-8514-84395CB6C5B5}" type="datetimeFigureOut">
              <a:rPr lang="pt-BR"/>
              <a:pPr>
                <a:defRPr/>
              </a:pPr>
              <a:t>18/02/2020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B0FA60A-624C-466F-A2BE-8005378603F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Apresetação-UEA-201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andre\Desktop\Aulas%202018_2\ArquiteturaNavalII%202018_2\Arquitetura%20Naval%20II\AulasPowerPArquitNavII2018F\ArquiIIVideos\Clip%20da%20Can&#231;&#227;o%20'Cisne%20Branco'%20(Legendado)%20%5bMarinha%20do%20Brasil%5d.mp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andre\Desktop\Aulas%202018_2\ArquiteturaNavalII%202018_2\AulasPowerPArquitNavII2018F\ArquiIIVideos\Clip%20da%20Can&#231;&#227;o%20'Cisne%20Branco'%20(Legendado)%20%5bMarinha%20do%20Brasil%5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/>
          <p:cNvSpPr txBox="1">
            <a:spLocks noChangeArrowheads="1"/>
          </p:cNvSpPr>
          <p:nvPr/>
        </p:nvSpPr>
        <p:spPr bwMode="auto">
          <a:xfrm>
            <a:off x="571472" y="2071678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b="1" dirty="0" smtClean="0">
                <a:solidFill>
                  <a:srgbClr val="FF0000"/>
                </a:solidFill>
              </a:rPr>
              <a:t>NORMAS DA AUTORIDADE MARÍTIMA</a:t>
            </a:r>
            <a:endParaRPr lang="pt-BR" altLang="pt-BR" sz="3600" b="1" dirty="0">
              <a:solidFill>
                <a:srgbClr val="FF0000"/>
              </a:solidFill>
            </a:endParaRPr>
          </a:p>
        </p:txBody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250825" y="5732463"/>
            <a:ext cx="410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/>
              <a:t>Alexandre da Rocha Corrêa</a:t>
            </a:r>
          </a:p>
        </p:txBody>
      </p:sp>
      <p:sp>
        <p:nvSpPr>
          <p:cNvPr id="14340" name="CaixaDeTexto 2"/>
          <p:cNvSpPr txBox="1">
            <a:spLocks noChangeArrowheads="1"/>
          </p:cNvSpPr>
          <p:nvPr/>
        </p:nvSpPr>
        <p:spPr bwMode="auto">
          <a:xfrm>
            <a:off x="539750" y="4248150"/>
            <a:ext cx="8135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500" b="1"/>
              <a:t>EMENTA DA DISCIPLINA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Z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9154" y="1142984"/>
            <a:ext cx="4571489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57256"/>
          </a:xfrm>
        </p:spPr>
        <p:txBody>
          <a:bodyPr/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Lei do Mar Territorial- (Lei 8617-4/jan/1993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Lei do Mar Territori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33" y="2357430"/>
            <a:ext cx="8811067" cy="1643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71504"/>
          </a:xfrm>
        </p:spPr>
        <p:txBody>
          <a:bodyPr/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Plataforma Continental</a:t>
            </a:r>
            <a:endParaRPr lang="pt-BR" sz="4000" b="1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PlatCo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307" y="1643050"/>
            <a:ext cx="6944717" cy="478634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REVIZEE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REVIZE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28802"/>
            <a:ext cx="7373380" cy="414395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REVIZEE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REVIZE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8390972" cy="414340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Projeção de Poder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ProjPod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506350" cy="46180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ol das Roc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8" y="1500174"/>
            <a:ext cx="8774742" cy="200026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olRocas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02" y="1714488"/>
            <a:ext cx="8464870" cy="1214446"/>
          </a:xfrm>
        </p:spPr>
      </p:pic>
      <p:pic>
        <p:nvPicPr>
          <p:cNvPr id="5" name="Imagem 4" descr="AtolRoca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08" y="3786190"/>
            <a:ext cx="8897592" cy="8573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olRocas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46069"/>
            <a:ext cx="8229600" cy="10342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olRocas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177550" cy="47442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571504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COMO EXPANDIR FRONTEIRAS?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MapaMund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911323" cy="472298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ao Pedr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217" y="2428868"/>
            <a:ext cx="8217413" cy="235745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FernandoNoronh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996966" cy="50637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571612"/>
            <a:ext cx="2285984" cy="1143008"/>
          </a:xfrm>
        </p:spPr>
        <p:txBody>
          <a:bodyPr/>
          <a:lstStyle/>
          <a:p>
            <a:r>
              <a:rPr lang="pt-BR" sz="3200" b="1" dirty="0" err="1" smtClean="0">
                <a:solidFill>
                  <a:srgbClr val="0070C0"/>
                </a:solidFill>
              </a:rPr>
              <a:t>Arq</a:t>
            </a:r>
            <a:r>
              <a:rPr lang="pt-BR" sz="3200" b="1" dirty="0" smtClean="0">
                <a:solidFill>
                  <a:srgbClr val="0070C0"/>
                </a:solidFill>
              </a:rPr>
              <a:t>. Martim Vaz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Martim Va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566" y="1214422"/>
            <a:ext cx="6290083" cy="514353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lha Trinda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3977120" cy="476011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lha Trindad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5891590" cy="411968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Normam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158" y="1142984"/>
            <a:ext cx="344873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Normam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380" y="1071546"/>
            <a:ext cx="6471034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/>
            </a:extLst>
          </p:cNvPr>
          <p:cNvSpPr/>
          <p:nvPr/>
        </p:nvSpPr>
        <p:spPr>
          <a:xfrm>
            <a:off x="0" y="1844675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Normam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1" y="1785926"/>
            <a:ext cx="895399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tângulo 1"/>
          <p:cNvSpPr>
            <a:spLocks noChangeArrowheads="1"/>
          </p:cNvSpPr>
          <p:nvPr/>
        </p:nvSpPr>
        <p:spPr bwMode="auto">
          <a:xfrm>
            <a:off x="0" y="1773238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endParaRPr lang="pt-BR" altLang="pt-BR" sz="2000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altLang="pt-BR" sz="2000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altLang="pt-BR" sz="2000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altLang="pt-BR" sz="2000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altLang="pt-BR" sz="2000" dirty="0" smtClean="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altLang="pt-BR" sz="2000" dirty="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altLang="pt-BR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Imagem 4" descr="Normam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7263294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1125538"/>
            <a:ext cx="9144000" cy="5024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Introdução;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Apresentação do Professor e dos Alunos;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Apresentação da Ementa da Disciplina;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Apresentação do Cronograma de Trabalho;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Critérios de Avaliação;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Bibliografia;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Normam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01" y="2000240"/>
            <a:ext cx="8953999" cy="314327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74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3500" smtClean="0"/>
              <a:t>RESOLUÇÃO 218 -1973 CONFEA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1773238"/>
            <a:ext cx="9144000" cy="4537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charset="0"/>
              <a:buNone/>
            </a:pPr>
            <a:r>
              <a:rPr lang="pt-BR" altLang="pt-BR" sz="2400" dirty="0" smtClean="0"/>
              <a:t>RESOLVE:</a:t>
            </a:r>
            <a:br>
              <a:rPr lang="pt-BR" altLang="pt-BR" sz="2400" dirty="0" smtClean="0"/>
            </a:br>
            <a:r>
              <a:rPr lang="pt-BR" altLang="pt-BR" sz="2400" dirty="0" smtClean="0"/>
              <a:t>	Art. 1º - Para efeito de fiscalização do exercício profissional correspondente às diferentes modalidades da Engenharia, Arquitetura e Agronomia em nível superior e em nível médio, ficam designadas as seguintes atividades:</a:t>
            </a:r>
            <a:br>
              <a:rPr lang="pt-BR" altLang="pt-BR" sz="2400" dirty="0" smtClean="0"/>
            </a:b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400" b="1" dirty="0" smtClean="0"/>
              <a:t>Atividade 01</a:t>
            </a:r>
            <a:r>
              <a:rPr lang="pt-BR" altLang="pt-BR" sz="2400" dirty="0" smtClean="0"/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- Supervisão, coordenação e orientação técnica;</a:t>
            </a:r>
          </a:p>
          <a:p>
            <a:pPr marL="0" indent="0" algn="just">
              <a:buFont typeface="Arial" charset="0"/>
              <a:buNone/>
            </a:pP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2400" b="1" dirty="0" smtClean="0"/>
              <a:t>Atividade 02</a:t>
            </a:r>
            <a:r>
              <a:rPr lang="pt-BR" altLang="pt-BR" sz="2400" dirty="0" smtClean="0"/>
              <a:t> -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Estudo, planejamento, projeto e especificação</a:t>
            </a:r>
            <a:r>
              <a:rPr lang="pt-BR" altLang="pt-BR" sz="2400" dirty="0" smtClean="0"/>
              <a:t>;</a:t>
            </a:r>
            <a:br>
              <a:rPr lang="pt-BR" altLang="pt-BR" sz="2400" dirty="0" smtClean="0"/>
            </a:br>
            <a:endParaRPr lang="pt-BR" altLang="pt-BR" sz="2400" dirty="0" smtClean="0"/>
          </a:p>
          <a:p>
            <a:pPr marL="0" indent="0" algn="just">
              <a:buFont typeface="Arial" charset="0"/>
              <a:buNone/>
            </a:pPr>
            <a:r>
              <a:rPr lang="pt-BR" altLang="pt-BR" sz="2400" b="1" dirty="0" smtClean="0"/>
              <a:t>Atividade    03</a:t>
            </a:r>
            <a:r>
              <a:rPr lang="pt-BR" altLang="pt-BR" sz="2400" dirty="0" smtClean="0"/>
              <a:t>   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-    Estudo de viabilidade técnico-econômica</a:t>
            </a:r>
            <a:r>
              <a:rPr lang="pt-BR" altLang="pt-BR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1"/>
          <p:cNvSpPr>
            <a:spLocks noChangeArrowheads="1"/>
          </p:cNvSpPr>
          <p:nvPr/>
        </p:nvSpPr>
        <p:spPr bwMode="auto">
          <a:xfrm>
            <a:off x="0" y="1538288"/>
            <a:ext cx="91440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04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FF0000"/>
                </a:solidFill>
              </a:rPr>
              <a:t>Assistência, assessoria e consulto</a:t>
            </a:r>
            <a:r>
              <a:rPr lang="pt-BR" altLang="pt-BR" sz="2400" dirty="0"/>
              <a:t>ria</a:t>
            </a:r>
            <a:r>
              <a:rPr lang="pt-BR" altLang="pt-BR" dirty="0"/>
              <a:t>;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  <a:p>
            <a:pPr algn="just"/>
            <a:r>
              <a:rPr lang="pt-BR" altLang="pt-BR" sz="2400" b="1" dirty="0"/>
              <a:t>Atividade 05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FF0000"/>
                </a:solidFill>
              </a:rPr>
              <a:t>Direção de obra e serviço técnico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06</a:t>
            </a:r>
            <a:r>
              <a:rPr lang="pt-BR" altLang="pt-BR" sz="2400" dirty="0"/>
              <a:t> </a:t>
            </a:r>
            <a:r>
              <a:rPr lang="pt-BR" altLang="pt-BR" sz="2400" dirty="0">
                <a:solidFill>
                  <a:srgbClr val="FF0000"/>
                </a:solidFill>
              </a:rPr>
              <a:t>- </a:t>
            </a:r>
            <a:r>
              <a:rPr lang="pt-BR" altLang="pt-BR" sz="2400" b="1" dirty="0">
                <a:solidFill>
                  <a:srgbClr val="00B0F0"/>
                </a:solidFill>
              </a:rPr>
              <a:t>Vistoria, perícia, avaliação, arbitramento, laudo e parecer técnico;</a:t>
            </a:r>
          </a:p>
          <a:p>
            <a:pPr algn="just"/>
            <a:endParaRPr lang="pt-BR" altLang="pt-BR" sz="2400" dirty="0">
              <a:solidFill>
                <a:srgbClr val="FF0000"/>
              </a:solidFill>
            </a:endParaRPr>
          </a:p>
          <a:p>
            <a:pPr algn="just"/>
            <a:r>
              <a:rPr lang="pt-BR" altLang="pt-BR" sz="2400" b="1" dirty="0"/>
              <a:t>Atividade 07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Desempenho de cargo e função técnica;</a:t>
            </a:r>
            <a:br>
              <a:rPr lang="pt-BR" altLang="pt-BR" sz="2400" b="1" dirty="0">
                <a:solidFill>
                  <a:srgbClr val="00B0F0"/>
                </a:solidFill>
              </a:rPr>
            </a:br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b="1" dirty="0"/>
              <a:t>Atividade 08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00B0F0"/>
                </a:solidFill>
              </a:rPr>
              <a:t>- Ensino, pesquisa, análise, experimentação, ensaio e divulgação, técnica e extensão;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0" y="1517650"/>
            <a:ext cx="9144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09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Elaboração de orçamento</a:t>
            </a:r>
            <a:r>
              <a:rPr lang="pt-BR" altLang="pt-BR" b="1" dirty="0">
                <a:solidFill>
                  <a:srgbClr val="00B0F0"/>
                </a:solidFill>
              </a:rPr>
              <a:t>;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sz="2400" b="1" dirty="0"/>
              <a:t>Atividade 10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Padronização, mensuração e controle de qualidade;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11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Execução de obra e serviço técnico;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12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Fiscalização de obra e serviço técnico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13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Produção técnica e especializada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14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Condução de trabalho técnico</a:t>
            </a:r>
            <a:r>
              <a:rPr lang="pt-BR" altLang="pt-BR" sz="2400" dirty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/>
          <p:cNvSpPr>
            <a:spLocks noChangeArrowheads="1"/>
          </p:cNvSpPr>
          <p:nvPr/>
        </p:nvSpPr>
        <p:spPr bwMode="auto">
          <a:xfrm>
            <a:off x="0" y="18034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 dirty="0"/>
              <a:t>Atividade 15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Condução de equipe de instalação, montagem, operação, reparo ou manutenção</a:t>
            </a:r>
            <a:r>
              <a:rPr lang="pt-BR" altLang="pt-BR" sz="2400" dirty="0"/>
              <a:t>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16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Execução de instalação, montagem e reparo;</a:t>
            </a:r>
            <a:br>
              <a:rPr lang="pt-BR" altLang="pt-BR" sz="2400" b="1" dirty="0">
                <a:solidFill>
                  <a:srgbClr val="00B0F0"/>
                </a:solidFill>
              </a:rPr>
            </a:br>
            <a:endParaRPr lang="pt-BR" altLang="pt-BR" sz="2400" b="1" dirty="0">
              <a:solidFill>
                <a:srgbClr val="00B0F0"/>
              </a:solidFill>
            </a:endParaRPr>
          </a:p>
          <a:p>
            <a:pPr algn="just"/>
            <a:r>
              <a:rPr lang="pt-BR" altLang="pt-BR" sz="2400" dirty="0"/>
              <a:t/>
            </a:r>
            <a:br>
              <a:rPr lang="pt-BR" altLang="pt-BR" sz="2400" dirty="0"/>
            </a:br>
            <a:r>
              <a:rPr lang="pt-BR" altLang="pt-BR" sz="2400" b="1" dirty="0"/>
              <a:t>Atividade 17</a:t>
            </a:r>
            <a:r>
              <a:rPr lang="pt-BR" altLang="pt-BR" sz="2400" dirty="0"/>
              <a:t> - </a:t>
            </a:r>
            <a:r>
              <a:rPr lang="pt-BR" altLang="pt-BR" sz="2400" b="1" dirty="0">
                <a:solidFill>
                  <a:srgbClr val="00B0F0"/>
                </a:solidFill>
              </a:rPr>
              <a:t>Operação e manutenção de equipamento e instalação;</a:t>
            </a:r>
          </a:p>
          <a:p>
            <a:pPr algn="just"/>
            <a:endParaRPr lang="pt-BR" altLang="pt-BR" sz="2400" dirty="0"/>
          </a:p>
          <a:p>
            <a:pPr algn="just"/>
            <a:r>
              <a:rPr lang="pt-BR" altLang="pt-BR" sz="2400" b="1" dirty="0"/>
              <a:t>Atividade 18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00B050"/>
                </a:solidFill>
              </a:rPr>
              <a:t>- Execução de desenho técnico.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/>
          <p:cNvSpPr>
            <a:spLocks noChangeArrowheads="1"/>
          </p:cNvSpPr>
          <p:nvPr/>
        </p:nvSpPr>
        <p:spPr bwMode="auto">
          <a:xfrm>
            <a:off x="179388" y="1196975"/>
            <a:ext cx="8856662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500" b="1" dirty="0"/>
              <a:t>Art. 15 - Compete ao ENGENHEIRO NAVAL:</a:t>
            </a:r>
            <a:br>
              <a:rPr lang="pt-BR" altLang="pt-BR" sz="2500" b="1" dirty="0"/>
            </a:br>
            <a:r>
              <a:rPr lang="pt-BR" altLang="pt-BR" sz="2500" dirty="0"/>
              <a:t/>
            </a:r>
            <a:br>
              <a:rPr lang="pt-BR" altLang="pt-BR" sz="2500" dirty="0"/>
            </a:br>
            <a:r>
              <a:rPr lang="pt-BR" altLang="pt-BR" sz="2500" b="1" dirty="0"/>
              <a:t>I</a:t>
            </a:r>
            <a:r>
              <a:rPr lang="pt-BR" altLang="pt-BR" sz="2500" dirty="0"/>
              <a:t> - O desempenho das atividades 01 a 18 do artigo 1º desta Resolução, referentes a embarcações e seus componentes; </a:t>
            </a:r>
            <a:r>
              <a:rPr lang="pt-BR" altLang="pt-BR" sz="2500" b="1" dirty="0"/>
              <a:t>máquinas, motores e equipamentos; instalações industriais e mecânicas relacionadas à modalidade; diques e </a:t>
            </a:r>
            <a:r>
              <a:rPr lang="pt-BR" altLang="pt-BR" sz="2500" b="1" dirty="0" err="1"/>
              <a:t>porta-batéis</a:t>
            </a:r>
            <a:r>
              <a:rPr lang="pt-BR" altLang="pt-BR" sz="2500" dirty="0"/>
              <a:t>; </a:t>
            </a:r>
            <a:r>
              <a:rPr lang="pt-BR" altLang="pt-BR" sz="2500" b="1" dirty="0">
                <a:solidFill>
                  <a:srgbClr val="C00000"/>
                </a:solidFill>
              </a:rPr>
              <a:t>operação, tráfego e serviços de comunicação de transporte hidroviário</a:t>
            </a:r>
            <a:r>
              <a:rPr lang="pt-BR" altLang="pt-BR" sz="2500" dirty="0"/>
              <a:t>; seus serviços afins e correlatos.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O QUE É UMA EMBARCAÇÃO ?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O QUE É UMA EMBARCAÇÃO ?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pt-BR" b="1" dirty="0" smtClean="0"/>
              <a:t>QUALQUER CONSTRUÇÃO</a:t>
            </a:r>
            <a:r>
              <a:rPr lang="pt-BR" dirty="0" smtClean="0"/>
              <a:t>, INCLUSIVE AS PLATAFORMAS FLUTUANTES E, QUANDO REBOCADAS, AS FIXAS, </a:t>
            </a:r>
            <a:r>
              <a:rPr lang="pt-BR" b="1" dirty="0" smtClean="0">
                <a:solidFill>
                  <a:srgbClr val="FF0000"/>
                </a:solidFill>
              </a:rPr>
              <a:t>SUJEITAS À INSCRIÇÃO NA AUTORIDADE MARÍTIMA </a:t>
            </a:r>
            <a:r>
              <a:rPr lang="pt-BR" dirty="0" smtClean="0"/>
              <a:t>E </a:t>
            </a:r>
            <a:r>
              <a:rPr lang="pt-BR" b="1" dirty="0" smtClean="0">
                <a:solidFill>
                  <a:srgbClr val="00B0F0"/>
                </a:solidFill>
              </a:rPr>
              <a:t>SUSCETÍVEL DE SE LOCOMOVER NA ÁGUA</a:t>
            </a:r>
            <a:r>
              <a:rPr lang="pt-BR" dirty="0" smtClean="0"/>
              <a:t>, POR MEIOS PRÓPRIOS OU NÃO, TRANSPORTANDO PESSOAS OU CARGAS.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500066"/>
          </a:xfrm>
        </p:spPr>
        <p:txBody>
          <a:bodyPr/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EMBARCAÇÃO SUSCETÍVEL DE INSCRIÇÃO NA AUTORIDADE MARÍTIMA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 descr="InscriçãoEmba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271044" cy="4929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EMBARCAÇÕES MIÚDAS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4" name="Espaço Reservado para Conteúdo 3" descr="InscriçãoEmbar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40"/>
            <a:ext cx="8863521" cy="30718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1"/>
          <p:cNvSpPr>
            <a:spLocks noChangeArrowheads="1"/>
          </p:cNvSpPr>
          <p:nvPr/>
        </p:nvSpPr>
        <p:spPr bwMode="auto">
          <a:xfrm>
            <a:off x="323850" y="1125538"/>
            <a:ext cx="88201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  <a:p>
            <a:endParaRPr lang="pt-BR" altLang="pt-BR"/>
          </a:p>
        </p:txBody>
      </p:sp>
      <p:sp>
        <p:nvSpPr>
          <p:cNvPr id="17411" name="Título 2"/>
          <p:cNvSpPr>
            <a:spLocks noGrp="1"/>
          </p:cNvSpPr>
          <p:nvPr>
            <p:ph type="title"/>
          </p:nvPr>
        </p:nvSpPr>
        <p:spPr bwMode="auto">
          <a:xfrm>
            <a:off x="428625" y="1028700"/>
            <a:ext cx="8229600" cy="815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pt-BR" sz="3600" b="1" dirty="0" smtClean="0"/>
              <a:t>OBJETIVOS DA DISCIPLINA: </a:t>
            </a:r>
            <a:br>
              <a:rPr lang="pt-BR" altLang="pt-BR" sz="3600" b="1" dirty="0" smtClean="0"/>
            </a:b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endParaRPr lang="pt-BR" altLang="pt-BR" sz="3600" dirty="0" smtClean="0"/>
          </a:p>
        </p:txBody>
      </p:sp>
      <p:sp>
        <p:nvSpPr>
          <p:cNvPr id="17412" name="Espaço Reservado para Conteúdo 3"/>
          <p:cNvSpPr>
            <a:spLocks noGrp="1" noChangeArrowheads="1"/>
          </p:cNvSpPr>
          <p:nvPr>
            <p:ph idx="1"/>
          </p:nvPr>
        </p:nvSpPr>
        <p:spPr bwMode="auto">
          <a:xfrm>
            <a:off x="0" y="1714488"/>
            <a:ext cx="8686800" cy="46672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pt-BR" altLang="pt-BR" sz="3600" dirty="0" smtClean="0"/>
              <a:t>    </a:t>
            </a:r>
          </a:p>
        </p:txBody>
      </p:sp>
      <p:pic>
        <p:nvPicPr>
          <p:cNvPr id="6" name="Imagem 5" descr="Norm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7"/>
            <a:ext cx="8929718" cy="1941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Atala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85926"/>
            <a:ext cx="6090804" cy="207170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talai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990" y="1643050"/>
            <a:ext cx="7460954" cy="471490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rgbClr val="FF0000"/>
                </a:solidFill>
              </a:rPr>
              <a:t>Atalaia</a:t>
            </a:r>
            <a:r>
              <a:rPr lang="pt-BR" sz="2800" dirty="0" smtClean="0"/>
              <a:t>- estrutura que abriga:  local de atracação lanchas do prático, alojamento do prático e das tripulações das lanchas e o local de controle dos navios que irão utilizar esta </a:t>
            </a:r>
            <a:r>
              <a:rPr lang="pt-BR" sz="2800" dirty="0" err="1" smtClean="0"/>
              <a:t>praticagem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4" name="Espaço Reservado para Conteúdo 3" descr="AtalaiaZP-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928934"/>
            <a:ext cx="8443914" cy="345166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LANCHA DO PRÁTICO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 descr="LanchaPra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53" y="1785926"/>
            <a:ext cx="9041247" cy="435771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642942"/>
          </a:xfrm>
        </p:spPr>
        <p:txBody>
          <a:bodyPr/>
          <a:lstStyle/>
          <a:p>
            <a:r>
              <a:rPr lang="pt-BR" b="1" dirty="0" smtClean="0">
                <a:solidFill>
                  <a:srgbClr val="00B0F0"/>
                </a:solidFill>
              </a:rPr>
              <a:t>LANCHA DO PRÁTICO</a:t>
            </a:r>
            <a:endParaRPr lang="pt-BR" b="1" dirty="0">
              <a:solidFill>
                <a:srgbClr val="00B0F0"/>
              </a:solidFill>
            </a:endParaRPr>
          </a:p>
        </p:txBody>
      </p:sp>
      <p:pic>
        <p:nvPicPr>
          <p:cNvPr id="4" name="Espaço Reservado para Conteúdo 3" descr="LANCHADOPRA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167853" cy="4589301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8388"/>
            <a:ext cx="9144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da Canção 'Cisne Branco' (Legendado) [Marinha do Brasi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da Canção 'Cisne Branco' (Legendado) [Marinha do Brasil]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EMENTA DA DISCIPLINA</a:t>
            </a:r>
          </a:p>
        </p:txBody>
      </p:sp>
      <p:pic>
        <p:nvPicPr>
          <p:cNvPr id="6" name="Espaço Reservado para Conteúdo 5" descr="Normam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" y="2214554"/>
            <a:ext cx="9141658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Normam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6400843" cy="428628"/>
          </a:xfrm>
        </p:spPr>
      </p:pic>
      <p:pic>
        <p:nvPicPr>
          <p:cNvPr id="5" name="Imagem 4" descr="Normam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643182"/>
            <a:ext cx="8001024" cy="464031"/>
          </a:xfrm>
          <a:prstGeom prst="rect">
            <a:avLst/>
          </a:prstGeom>
        </p:spPr>
      </p:pic>
      <p:pic>
        <p:nvPicPr>
          <p:cNvPr id="6" name="Imagem 5" descr="Normam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5846010" cy="1143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928694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CIRM- Comissão Interministerial para os Recursos do Mar</a:t>
            </a:r>
            <a:endParaRPr lang="pt-BR" sz="3200" b="1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LEPLA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254953" cy="442914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4972056" cy="1928826"/>
          </a:xfrm>
        </p:spPr>
        <p:txBody>
          <a:bodyPr/>
          <a:lstStyle/>
          <a:p>
            <a:r>
              <a:rPr lang="pt-BR" dirty="0" smtClean="0"/>
              <a:t>Mar Territorial</a:t>
            </a:r>
            <a:endParaRPr lang="pt-BR" dirty="0"/>
          </a:p>
        </p:txBody>
      </p:sp>
      <p:pic>
        <p:nvPicPr>
          <p:cNvPr id="4" name="Espaço Reservado para Conteúdo 3" descr="Mar territori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101" y="1071546"/>
            <a:ext cx="3317899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NavioPesquis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5652328" cy="510685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323</Words>
  <Application>Microsoft Office PowerPoint</Application>
  <PresentationFormat>Apresentação na tela (4:3)</PresentationFormat>
  <Paragraphs>76</Paragraphs>
  <Slides>47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Slide 1</vt:lpstr>
      <vt:lpstr>COMO EXPANDIR FRONTEIRAS?</vt:lpstr>
      <vt:lpstr>Slide 3</vt:lpstr>
      <vt:lpstr>OBJETIVOS DA DISCIPLINA:    </vt:lpstr>
      <vt:lpstr>EMENTA DA DISCIPLINA</vt:lpstr>
      <vt:lpstr>Slide 6</vt:lpstr>
      <vt:lpstr>CIRM- Comissão Interministerial para os Recursos do Mar</vt:lpstr>
      <vt:lpstr>Mar Territorial</vt:lpstr>
      <vt:lpstr>Slide 9</vt:lpstr>
      <vt:lpstr>Slide 10</vt:lpstr>
      <vt:lpstr>Lei do Mar Territorial- (Lei 8617-4/jan/1993</vt:lpstr>
      <vt:lpstr>Plataforma Continental</vt:lpstr>
      <vt:lpstr>REVIZEE</vt:lpstr>
      <vt:lpstr>REVIZEE</vt:lpstr>
      <vt:lpstr>Projeção de Poder</vt:lpstr>
      <vt:lpstr>Slide 16</vt:lpstr>
      <vt:lpstr>Slide 17</vt:lpstr>
      <vt:lpstr>Slide 18</vt:lpstr>
      <vt:lpstr>Slide 19</vt:lpstr>
      <vt:lpstr>Slide 20</vt:lpstr>
      <vt:lpstr>Slide 21</vt:lpstr>
      <vt:lpstr>Arq. Martim Vaz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RESOLUÇÃO 218 -1973 CONFEA</vt:lpstr>
      <vt:lpstr>Slide 32</vt:lpstr>
      <vt:lpstr>Slide 33</vt:lpstr>
      <vt:lpstr>Slide 34</vt:lpstr>
      <vt:lpstr>Slide 35</vt:lpstr>
      <vt:lpstr>O QUE É UMA EMBARCAÇÃO ?</vt:lpstr>
      <vt:lpstr>O QUE É UMA EMBARCAÇÃO ?</vt:lpstr>
      <vt:lpstr>EMBARCAÇÃO SUSCETÍVEL DE INSCRIÇÃO NA AUTORIDADE MARÍTIMA</vt:lpstr>
      <vt:lpstr>EMBARCAÇÕES MIÚDAS</vt:lpstr>
      <vt:lpstr>Slide 40</vt:lpstr>
      <vt:lpstr>Slide 41</vt:lpstr>
      <vt:lpstr>Atalaia- estrutura que abriga:  local de atracação lanchas do prático, alojamento do prático e das tripulações das lanchas e o local de controle dos navios que irão utilizar esta praticagem.</vt:lpstr>
      <vt:lpstr>LANCHA DO PRÁTICO</vt:lpstr>
      <vt:lpstr>LANCHA DO PRÁTICO</vt:lpstr>
      <vt:lpstr>Slide 45</vt:lpstr>
      <vt:lpstr>Slide 46</vt:lpstr>
      <vt:lpstr>Slide 47</vt:lpstr>
    </vt:vector>
  </TitlesOfParts>
  <Company>UEA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jnsena</dc:creator>
  <cp:lastModifiedBy>ALEXANDRE</cp:lastModifiedBy>
  <cp:revision>113</cp:revision>
  <dcterms:created xsi:type="dcterms:W3CDTF">2013-02-04T19:44:59Z</dcterms:created>
  <dcterms:modified xsi:type="dcterms:W3CDTF">2020-02-18T17:26:30Z</dcterms:modified>
</cp:coreProperties>
</file>