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73" r:id="rId3"/>
    <p:sldId id="276" r:id="rId4"/>
    <p:sldId id="277" r:id="rId5"/>
    <p:sldId id="278" r:id="rId6"/>
    <p:sldId id="279" r:id="rId7"/>
    <p:sldId id="282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7" r:id="rId24"/>
    <p:sldId id="303" r:id="rId25"/>
    <p:sldId id="304" r:id="rId26"/>
    <p:sldId id="305" r:id="rId27"/>
    <p:sldId id="308" r:id="rId28"/>
    <p:sldId id="306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283" r:id="rId51"/>
    <p:sldId id="285" r:id="rId52"/>
    <p:sldId id="284" r:id="rId5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778668-579E-4F24-AC7C-296A8FCBAC86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47A71C-AFC9-4328-B7EB-31FFDFF25C8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8A54A7-7D85-46B0-B656-E480C2E92F40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406BD9-3BEE-4AFB-A14E-D128D413E915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1D847859-2DE3-427E-B1CB-64A08E38AC6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6C5CA0-4273-480E-ABC0-D7355D0457E6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2573B314-54D1-455D-AB35-4243E80B40B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E8C547-A481-483B-89E7-EFF32C5D1304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BF751721-7B09-4F26-95B8-07F83F4652A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6EA170-3D07-4CE5-816E-CE2E45BC6599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0F4EF311-A3F0-44DA-9BDE-FB1B8B339B4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88B73B-30D3-4EF2-A6EF-A79073C73012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810F06E0-C19B-4D2C-882F-9D768D0CB71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B34F82-764F-44DC-8128-8E561C645224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ABF0A3E6-F54D-4603-AED6-45468F8C88B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31AB5B-CCC6-45E1-A576-4DC9380C891A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F46DD14D-8A2A-40FA-B773-F2311EDF18A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E57807-F504-4E1F-BBB3-A4DEBDBF49F9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1D7956F5-FDDF-4AD4-8BAD-5648F6DA428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58BA01-E1F0-4392-8854-95B5E58D9569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08380801-BD9A-4903-8CB3-1E0699938F4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041FF-BC2C-49D8-947F-3B92DF5C98B3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B98EF36C-C671-4522-A594-837F6E81DDD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7D1077-CE0B-4F41-8514-84395CB6C5B5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AB0FA60A-624C-466F-A2BE-8005378603F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 descr="Apresetação-UEA-2013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andre\Desktop\Aulas%202018_2\ArquiteturaNavalII%202018_2\Arquitetura%20Naval%20II\AulasPowerPArquitNavII2018F\ArquiIIVideos\Clip%20da%20Can&#231;&#227;o%20'Cisne%20Branco'%20(Legendado)%20%5bMarinha%20do%20Brasil%5d.mp4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andre\Desktop\Aulas%202018_2\ArquiteturaNavalII%202018_2\AulasPowerPArquitNavII2018F\ArquiIIVideos\Clip%20da%20Can&#231;&#227;o%20'Cisne%20Branco'%20(Legendado)%20%5bMarinha%20do%20Brasil%5d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2"/>
          <p:cNvSpPr txBox="1">
            <a:spLocks noChangeArrowheads="1"/>
          </p:cNvSpPr>
          <p:nvPr/>
        </p:nvSpPr>
        <p:spPr bwMode="auto">
          <a:xfrm>
            <a:off x="571472" y="2071678"/>
            <a:ext cx="8135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600" b="1" dirty="0" smtClean="0">
                <a:solidFill>
                  <a:srgbClr val="FF0000"/>
                </a:solidFill>
              </a:rPr>
              <a:t>NORMAS DA AUTORIDADE MARÍTIMA</a:t>
            </a:r>
            <a:endParaRPr lang="pt-BR" altLang="pt-BR" sz="3600" b="1" dirty="0">
              <a:solidFill>
                <a:srgbClr val="FF0000"/>
              </a:solidFill>
            </a:endParaRPr>
          </a:p>
        </p:txBody>
      </p:sp>
      <p:sp>
        <p:nvSpPr>
          <p:cNvPr id="14339" name="CaixaDeTexto 3"/>
          <p:cNvSpPr txBox="1">
            <a:spLocks noChangeArrowheads="1"/>
          </p:cNvSpPr>
          <p:nvPr/>
        </p:nvSpPr>
        <p:spPr bwMode="auto">
          <a:xfrm>
            <a:off x="250825" y="5732463"/>
            <a:ext cx="4105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/>
              <a:t>Alexandre da Rocha Corrêa</a:t>
            </a:r>
          </a:p>
        </p:txBody>
      </p:sp>
      <p:sp>
        <p:nvSpPr>
          <p:cNvPr id="14340" name="CaixaDeTexto 2"/>
          <p:cNvSpPr txBox="1">
            <a:spLocks noChangeArrowheads="1"/>
          </p:cNvSpPr>
          <p:nvPr/>
        </p:nvSpPr>
        <p:spPr bwMode="auto">
          <a:xfrm>
            <a:off x="539750" y="4248150"/>
            <a:ext cx="81359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500" b="1" dirty="0" smtClean="0"/>
              <a:t>LEI DE SEGURANÇA DO TRÁFEGO AQUAVIÁRIO (LESTA)</a:t>
            </a:r>
            <a:endParaRPr lang="pt-BR" altLang="pt-BR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500066"/>
          </a:xfrm>
        </p:spPr>
        <p:txBody>
          <a:bodyPr/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EMBARCAÇÃO SUSCETÍVEL DE INSCRIÇÃO NA AUTORIDADE MARÍTIMA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4" name="Espaço Reservado para Conteúdo 3" descr="InscriçãoEmba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8271044" cy="4929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642942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</a:rPr>
              <a:t>EMBARCAÇÕES MIÚDAS</a:t>
            </a:r>
            <a:endParaRPr lang="pt-BR" b="1" dirty="0">
              <a:solidFill>
                <a:srgbClr val="FFC000"/>
              </a:solidFill>
            </a:endParaRPr>
          </a:p>
        </p:txBody>
      </p:sp>
      <p:pic>
        <p:nvPicPr>
          <p:cNvPr id="4" name="Espaço Reservado para Conteúdo 3" descr="InscriçãoEmbar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8863521" cy="307183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7465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Atala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785926"/>
            <a:ext cx="6090804" cy="207170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talaia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990" y="1643050"/>
            <a:ext cx="7460954" cy="471490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857256"/>
          </a:xfrm>
        </p:spPr>
        <p:txBody>
          <a:bodyPr/>
          <a:lstStyle/>
          <a:p>
            <a:pPr algn="l"/>
            <a:r>
              <a:rPr lang="pt-BR" sz="2800" b="1" dirty="0" smtClean="0">
                <a:solidFill>
                  <a:srgbClr val="FF0000"/>
                </a:solidFill>
              </a:rPr>
              <a:t>Atalaia</a:t>
            </a:r>
            <a:r>
              <a:rPr lang="pt-BR" sz="2800" dirty="0" smtClean="0"/>
              <a:t>- estrutura que abriga:  local de atracação lanchas do prático, alojamento do prático e das tripulações das lanchas e o local de controle dos navios que irão utilizar esta </a:t>
            </a:r>
            <a:r>
              <a:rPr lang="pt-BR" sz="2800" dirty="0" err="1" smtClean="0"/>
              <a:t>praticagem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4" name="Espaço Reservado para Conteúdo 3" descr="AtalaiaZP-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928934"/>
            <a:ext cx="8443914" cy="345166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85818"/>
          </a:xfrm>
        </p:spPr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</a:rPr>
              <a:t>LANCHA DO PRÁTICO</a:t>
            </a:r>
            <a:endParaRPr lang="pt-BR" b="1" dirty="0">
              <a:solidFill>
                <a:srgbClr val="00B0F0"/>
              </a:solidFill>
            </a:endParaRPr>
          </a:p>
        </p:txBody>
      </p:sp>
      <p:pic>
        <p:nvPicPr>
          <p:cNvPr id="4" name="Espaço Reservado para Conteúdo 3" descr="LanchaPratic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53" y="1785926"/>
            <a:ext cx="9041247" cy="435771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42942"/>
          </a:xfrm>
        </p:spPr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</a:rPr>
              <a:t>LANCHA DO PRÁTICO</a:t>
            </a:r>
            <a:endParaRPr lang="pt-BR" b="1" dirty="0">
              <a:solidFill>
                <a:srgbClr val="00B0F0"/>
              </a:solidFill>
            </a:endParaRPr>
          </a:p>
        </p:txBody>
      </p:sp>
      <p:pic>
        <p:nvPicPr>
          <p:cNvPr id="4" name="Espaço Reservado para Conteúdo 3" descr="LANCHADOPRATIC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14488"/>
            <a:ext cx="6167853" cy="458930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85818"/>
          </a:xfrm>
        </p:spPr>
        <p:txBody>
          <a:bodyPr/>
          <a:lstStyle/>
          <a:p>
            <a:r>
              <a:rPr lang="pt-BR" b="1" dirty="0" smtClean="0"/>
              <a:t>LESTA</a:t>
            </a:r>
            <a:endParaRPr lang="pt-BR" b="1" dirty="0"/>
          </a:p>
        </p:txBody>
      </p:sp>
      <p:pic>
        <p:nvPicPr>
          <p:cNvPr id="4" name="Espaço Reservado para Conteúdo 3" descr="Lesta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5963121" cy="457202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142984"/>
            <a:ext cx="6968356" cy="4786346"/>
          </a:xfrm>
        </p:spPr>
      </p:pic>
      <p:pic>
        <p:nvPicPr>
          <p:cNvPr id="5" name="Imagem 4" descr="Lest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929330"/>
            <a:ext cx="6988100" cy="4666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lesta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8728897" cy="478634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0" y="1125538"/>
            <a:ext cx="9144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200000"/>
              </a:lnSpc>
              <a:defRPr/>
            </a:pPr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INTRODUÇÃO;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REVISÃO AULA PASSADA;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 DE SEGURANÇA DO TRÁFEGO AQUAVIÁRIO (LESTA).</a:t>
            </a:r>
          </a:p>
          <a:p>
            <a:pPr marL="457200" indent="-457200" eaLnBrk="1" hangingPunct="1">
              <a:lnSpc>
                <a:spcPct val="200000"/>
              </a:lnSpc>
              <a:defRPr/>
            </a:pPr>
            <a:endParaRPr lang="pt-BR" alt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200000"/>
              </a:lnSpc>
              <a:defRPr/>
            </a:pP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7929586" cy="501952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08" y="1571612"/>
            <a:ext cx="8647398" cy="221457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98" y="1571612"/>
            <a:ext cx="8662915" cy="371477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99" y="1714488"/>
            <a:ext cx="9056801" cy="235745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" name="Espaço Reservado para Conteúdo 17" descr="Lesta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08" y="1643050"/>
            <a:ext cx="8652927" cy="407196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lesta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8818332" cy="321471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0" y="1428736"/>
            <a:ext cx="8934827" cy="307183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13" y="1714488"/>
            <a:ext cx="9053988" cy="107157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Lesta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038" y="1928802"/>
            <a:ext cx="8419230" cy="114300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8166901" cy="78581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 bwMode="auto">
          <a:xfrm>
            <a:off x="457200" y="1125538"/>
            <a:ext cx="8229600" cy="574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3500" smtClean="0"/>
              <a:t>RESOLUÇÃO 218 -1973 CONFEA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0" y="1773238"/>
            <a:ext cx="9144000" cy="4537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Arial" charset="0"/>
              <a:buNone/>
            </a:pPr>
            <a:r>
              <a:rPr lang="pt-BR" altLang="pt-BR" sz="2400" dirty="0" smtClean="0"/>
              <a:t>RESOLVE:</a:t>
            </a:r>
            <a:br>
              <a:rPr lang="pt-BR" altLang="pt-BR" sz="2400" dirty="0" smtClean="0"/>
            </a:br>
            <a:r>
              <a:rPr lang="pt-BR" altLang="pt-BR" sz="2400" dirty="0" smtClean="0"/>
              <a:t>	Art. 1º - Para efeito de fiscalização do exercício profissional correspondente às diferentes modalidades da Engenharia, Arquitetura e Agronomia em nível superior e em nível médio, ficam designadas as seguintes atividades:</a:t>
            </a:r>
            <a:br>
              <a:rPr lang="pt-BR" altLang="pt-BR" sz="2400" dirty="0" smtClean="0"/>
            </a:b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sz="2400" b="1" dirty="0" smtClean="0"/>
              <a:t>Atividade 01</a:t>
            </a:r>
            <a:r>
              <a:rPr lang="pt-BR" altLang="pt-BR" sz="2400" dirty="0" smtClean="0"/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- Supervisão, coordenação e orientação técnica;</a:t>
            </a:r>
          </a:p>
          <a:p>
            <a:pPr marL="0" indent="0" algn="just">
              <a:buFont typeface="Arial" charset="0"/>
              <a:buNone/>
            </a:pP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sz="2400" b="1" dirty="0" smtClean="0"/>
              <a:t>Atividade 02</a:t>
            </a:r>
            <a:r>
              <a:rPr lang="pt-BR" altLang="pt-BR" sz="2400" dirty="0" smtClean="0"/>
              <a:t> -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Estudo, planejamento, projeto e especificação</a:t>
            </a:r>
            <a:r>
              <a:rPr lang="pt-BR" altLang="pt-BR" sz="2400" dirty="0" smtClean="0"/>
              <a:t>;</a:t>
            </a:r>
            <a:br>
              <a:rPr lang="pt-BR" altLang="pt-BR" sz="2400" dirty="0" smtClean="0"/>
            </a:br>
            <a:endParaRPr lang="pt-BR" altLang="pt-BR" sz="2400" dirty="0" smtClean="0"/>
          </a:p>
          <a:p>
            <a:pPr marL="0" indent="0" algn="just">
              <a:buFont typeface="Arial" charset="0"/>
              <a:buNone/>
            </a:pPr>
            <a:r>
              <a:rPr lang="pt-BR" altLang="pt-BR" sz="2400" b="1" dirty="0" smtClean="0"/>
              <a:t>Atividade    03</a:t>
            </a:r>
            <a:r>
              <a:rPr lang="pt-BR" altLang="pt-BR" sz="2400" dirty="0" smtClean="0"/>
              <a:t>   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-    Estudo de viabilidade técnico-econômica</a:t>
            </a:r>
            <a:r>
              <a:rPr lang="pt-BR" altLang="pt-BR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Lesta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24" y="1571612"/>
            <a:ext cx="8801160" cy="250033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288" y="1500174"/>
            <a:ext cx="8728944" cy="285752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775" y="1643050"/>
            <a:ext cx="8815447" cy="192882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06" y="1500174"/>
            <a:ext cx="8749196" cy="328614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Lesta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90" y="1785926"/>
            <a:ext cx="8615427" cy="114300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Lesta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34" y="1500174"/>
            <a:ext cx="8441976" cy="250033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" y="1571612"/>
            <a:ext cx="8698743" cy="3071834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Captura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8497804" cy="785818"/>
          </a:xfrm>
        </p:spPr>
      </p:pic>
      <p:pic>
        <p:nvPicPr>
          <p:cNvPr id="9" name="Imagem 8" descr="Captura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06" y="2428868"/>
            <a:ext cx="8627162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8143900" cy="4796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26" y="1643050"/>
            <a:ext cx="8960974" cy="44291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1"/>
          <p:cNvSpPr>
            <a:spLocks noChangeArrowheads="1"/>
          </p:cNvSpPr>
          <p:nvPr/>
        </p:nvSpPr>
        <p:spPr bwMode="auto">
          <a:xfrm>
            <a:off x="0" y="1538288"/>
            <a:ext cx="91440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400" b="1" dirty="0"/>
              <a:t>Atividade 04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FF0000"/>
                </a:solidFill>
              </a:rPr>
              <a:t>Assistência, assessoria e consulto</a:t>
            </a:r>
            <a:r>
              <a:rPr lang="pt-BR" altLang="pt-BR" sz="2400" dirty="0"/>
              <a:t>ria</a:t>
            </a:r>
            <a:r>
              <a:rPr lang="pt-BR" altLang="pt-BR" dirty="0"/>
              <a:t>;</a:t>
            </a:r>
          </a:p>
          <a:p>
            <a:pPr algn="just"/>
            <a:endParaRPr lang="pt-BR" altLang="pt-BR" dirty="0"/>
          </a:p>
          <a:p>
            <a:pPr algn="just"/>
            <a:endParaRPr lang="pt-BR" altLang="pt-BR" dirty="0"/>
          </a:p>
          <a:p>
            <a:pPr algn="just"/>
            <a:r>
              <a:rPr lang="pt-BR" altLang="pt-BR" sz="2400" b="1" dirty="0"/>
              <a:t>Atividade 05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FF0000"/>
                </a:solidFill>
              </a:rPr>
              <a:t>Direção de obra e serviço técnico</a:t>
            </a:r>
            <a:r>
              <a:rPr lang="pt-BR" altLang="pt-BR" sz="2400" dirty="0"/>
              <a:t>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06</a:t>
            </a:r>
            <a:r>
              <a:rPr lang="pt-BR" altLang="pt-BR" sz="2400" dirty="0"/>
              <a:t> </a:t>
            </a:r>
            <a:r>
              <a:rPr lang="pt-BR" altLang="pt-BR" sz="2400" dirty="0">
                <a:solidFill>
                  <a:srgbClr val="FF0000"/>
                </a:solidFill>
              </a:rPr>
              <a:t>- </a:t>
            </a:r>
            <a:r>
              <a:rPr lang="pt-BR" altLang="pt-BR" sz="2400" b="1" dirty="0">
                <a:solidFill>
                  <a:srgbClr val="00B0F0"/>
                </a:solidFill>
              </a:rPr>
              <a:t>Vistoria, perícia, avaliação, arbitramento, laudo e parecer técnico;</a:t>
            </a:r>
          </a:p>
          <a:p>
            <a:pPr algn="just"/>
            <a:endParaRPr lang="pt-BR" altLang="pt-BR" sz="2400" dirty="0">
              <a:solidFill>
                <a:srgbClr val="FF0000"/>
              </a:solidFill>
            </a:endParaRPr>
          </a:p>
          <a:p>
            <a:pPr algn="just"/>
            <a:r>
              <a:rPr lang="pt-BR" altLang="pt-BR" sz="2400" b="1" dirty="0"/>
              <a:t>Atividade 07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Desempenho de cargo e função técnica;</a:t>
            </a:r>
            <a:br>
              <a:rPr lang="pt-BR" altLang="pt-BR" sz="2400" b="1" dirty="0">
                <a:solidFill>
                  <a:srgbClr val="00B0F0"/>
                </a:solidFill>
              </a:rPr>
            </a:br>
            <a:r>
              <a:rPr lang="pt-BR" altLang="pt-BR" sz="2400" dirty="0"/>
              <a:t/>
            </a:r>
            <a:br>
              <a:rPr lang="pt-BR" altLang="pt-BR" sz="2400" dirty="0"/>
            </a:br>
            <a:r>
              <a:rPr lang="pt-BR" altLang="pt-BR" sz="2400" b="1" dirty="0"/>
              <a:t>Atividade 08</a:t>
            </a: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rgbClr val="00B0F0"/>
                </a:solidFill>
              </a:rPr>
              <a:t>- Ensino, pesquisa, análise, experimentação, ensaio e divulgação, técnica e extensão;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14422"/>
            <a:ext cx="6363494" cy="5022117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3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27" y="1857364"/>
            <a:ext cx="8977373" cy="2071702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3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7" y="1785926"/>
            <a:ext cx="9128623" cy="1143008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3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38" y="1643050"/>
            <a:ext cx="8459854" cy="2928958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3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255" y="1714488"/>
            <a:ext cx="8490869" cy="321471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3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1" y="1571612"/>
            <a:ext cx="8922149" cy="35719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12" y="1714488"/>
            <a:ext cx="9001188" cy="3000396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3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134" y="1785926"/>
            <a:ext cx="8446226" cy="2786082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3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01" y="1643050"/>
            <a:ext cx="8197511" cy="4071966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Lesta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56" y="1785926"/>
            <a:ext cx="8153049" cy="192882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1"/>
          <p:cNvSpPr>
            <a:spLocks noChangeArrowheads="1"/>
          </p:cNvSpPr>
          <p:nvPr/>
        </p:nvSpPr>
        <p:spPr bwMode="auto">
          <a:xfrm>
            <a:off x="0" y="1517650"/>
            <a:ext cx="9144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400" b="1" dirty="0"/>
              <a:t>Atividade 09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Elaboração de orçamento</a:t>
            </a:r>
            <a:r>
              <a:rPr lang="pt-BR" altLang="pt-BR" b="1" dirty="0">
                <a:solidFill>
                  <a:srgbClr val="00B0F0"/>
                </a:solidFill>
              </a:rPr>
              <a:t>;</a:t>
            </a:r>
          </a:p>
          <a:p>
            <a:pPr algn="just"/>
            <a:endParaRPr lang="pt-BR" altLang="pt-BR" dirty="0"/>
          </a:p>
          <a:p>
            <a:pPr algn="just"/>
            <a:r>
              <a:rPr lang="pt-BR" altLang="pt-BR" sz="2400" b="1" dirty="0"/>
              <a:t>Atividade 10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Padronização, mensuração e controle de qualidade;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11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Execução de obra e serviço técnico;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12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Fiscalização de obra e serviço técnico</a:t>
            </a:r>
            <a:r>
              <a:rPr lang="pt-BR" altLang="pt-BR" sz="2400" dirty="0"/>
              <a:t>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13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Produção técnica e especializada</a:t>
            </a:r>
            <a:r>
              <a:rPr lang="pt-BR" altLang="pt-BR" sz="2400" dirty="0"/>
              <a:t>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14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Condução de trabalho técnico</a:t>
            </a:r>
            <a:r>
              <a:rPr lang="pt-BR" altLang="pt-BR" sz="2400" dirty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8388"/>
            <a:ext cx="91440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p da Canção 'Cisne Branco' (Legendado) [Marinha do Brasil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p da Canção 'Cisne Branco' (Legendado) [Marinha do Brasil]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1"/>
          <p:cNvSpPr>
            <a:spLocks noChangeArrowheads="1"/>
          </p:cNvSpPr>
          <p:nvPr/>
        </p:nvSpPr>
        <p:spPr bwMode="auto">
          <a:xfrm>
            <a:off x="0" y="18034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400" b="1" dirty="0"/>
              <a:t>Atividade 15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Condução de equipe de instalação, montagem, operação, reparo ou manutenção</a:t>
            </a:r>
            <a:r>
              <a:rPr lang="pt-BR" altLang="pt-BR" sz="2400" dirty="0"/>
              <a:t>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16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Execução de instalação, montagem e reparo;</a:t>
            </a:r>
            <a:br>
              <a:rPr lang="pt-BR" altLang="pt-BR" sz="2400" b="1" dirty="0">
                <a:solidFill>
                  <a:srgbClr val="00B0F0"/>
                </a:solidFill>
              </a:rPr>
            </a:br>
            <a:endParaRPr lang="pt-BR" altLang="pt-BR" sz="2400" b="1" dirty="0">
              <a:solidFill>
                <a:srgbClr val="00B0F0"/>
              </a:solidFill>
            </a:endParaRPr>
          </a:p>
          <a:p>
            <a:pPr algn="just"/>
            <a:r>
              <a:rPr lang="pt-BR" altLang="pt-BR" sz="2400" dirty="0"/>
              <a:t/>
            </a:r>
            <a:br>
              <a:rPr lang="pt-BR" altLang="pt-BR" sz="2400" dirty="0"/>
            </a:br>
            <a:r>
              <a:rPr lang="pt-BR" altLang="pt-BR" sz="2400" b="1" dirty="0"/>
              <a:t>Atividade 17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Operação e manutenção de equipamento e instalação;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18</a:t>
            </a: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rgbClr val="00B050"/>
                </a:solidFill>
              </a:rPr>
              <a:t>- Execução de desenho técnico.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1"/>
          <p:cNvSpPr>
            <a:spLocks noChangeArrowheads="1"/>
          </p:cNvSpPr>
          <p:nvPr/>
        </p:nvSpPr>
        <p:spPr bwMode="auto">
          <a:xfrm>
            <a:off x="179388" y="1196975"/>
            <a:ext cx="8856662" cy="52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2500" b="1" dirty="0"/>
              <a:t>Art. 15 - Compete ao ENGENHEIRO NAVAL:</a:t>
            </a:r>
            <a:br>
              <a:rPr lang="pt-BR" altLang="pt-BR" sz="2500" b="1" dirty="0"/>
            </a:br>
            <a:r>
              <a:rPr lang="pt-BR" altLang="pt-BR" sz="2500" dirty="0"/>
              <a:t/>
            </a:r>
            <a:br>
              <a:rPr lang="pt-BR" altLang="pt-BR" sz="2500" dirty="0"/>
            </a:br>
            <a:r>
              <a:rPr lang="pt-BR" altLang="pt-BR" sz="2500" b="1" dirty="0"/>
              <a:t>I</a:t>
            </a:r>
            <a:r>
              <a:rPr lang="pt-BR" altLang="pt-BR" sz="2500" dirty="0"/>
              <a:t> - O desempenho das atividades 01 a 18 do artigo 1º desta Resolução, referentes a embarcações e seus componentes; </a:t>
            </a:r>
            <a:r>
              <a:rPr lang="pt-BR" altLang="pt-BR" sz="2500" b="1" dirty="0"/>
              <a:t>máquinas, motores e equipamentos; instalações industriais e mecânicas relacionadas à modalidade; diques e </a:t>
            </a:r>
            <a:r>
              <a:rPr lang="pt-BR" altLang="pt-BR" sz="2500" b="1" dirty="0" err="1"/>
              <a:t>porta-batéis</a:t>
            </a:r>
            <a:r>
              <a:rPr lang="pt-BR" altLang="pt-BR" sz="2500" dirty="0"/>
              <a:t>; </a:t>
            </a:r>
            <a:r>
              <a:rPr lang="pt-BR" altLang="pt-BR" sz="2500" b="1" dirty="0">
                <a:solidFill>
                  <a:srgbClr val="C00000"/>
                </a:solidFill>
              </a:rPr>
              <a:t>operação, tráfego e serviços de comunicação de transporte hidroviário</a:t>
            </a:r>
            <a:r>
              <a:rPr lang="pt-BR" altLang="pt-BR" sz="2500" dirty="0"/>
              <a:t>; seus serviços afins e correlatos.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14380"/>
          </a:xfrm>
        </p:spPr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</a:rPr>
              <a:t>O QUE É UMA EMBARCAÇÃO ?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14380"/>
          </a:xfrm>
        </p:spPr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</a:rPr>
              <a:t>O QUE É UMA EMBARCAÇÃO ?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pt-BR" b="1" dirty="0" smtClean="0"/>
              <a:t>QUALQUER CONSTRUÇÃO</a:t>
            </a:r>
            <a:r>
              <a:rPr lang="pt-BR" dirty="0" smtClean="0"/>
              <a:t>, INCLUSIVE AS PLATAFORMAS FLUTUANTES E, QUANDO REBOCADAS, AS FIXAS, </a:t>
            </a:r>
            <a:r>
              <a:rPr lang="pt-BR" b="1" dirty="0" smtClean="0">
                <a:solidFill>
                  <a:srgbClr val="FF0000"/>
                </a:solidFill>
              </a:rPr>
              <a:t>SUJEITAS À INSCRIÇÃO NA AUTORIDADE MARÍTIMA </a:t>
            </a:r>
            <a:r>
              <a:rPr lang="pt-BR" dirty="0" smtClean="0"/>
              <a:t>E </a:t>
            </a:r>
            <a:r>
              <a:rPr lang="pt-BR" b="1" dirty="0" smtClean="0">
                <a:solidFill>
                  <a:srgbClr val="00B0F0"/>
                </a:solidFill>
              </a:rPr>
              <a:t>SUSCETÍVEL DE SE LOCOMOVER NA ÁGUA</a:t>
            </a:r>
            <a:r>
              <a:rPr lang="pt-BR" dirty="0" smtClean="0"/>
              <a:t>, POR MEIOS PRÓPRIOS OU NÃO, TRANSPORTANDO PESSOAS OU CARGAS.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278</Words>
  <Application>Microsoft Office PowerPoint</Application>
  <PresentationFormat>Apresentação na tela (4:3)</PresentationFormat>
  <Paragraphs>47</Paragraphs>
  <Slides>52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Tema do Office</vt:lpstr>
      <vt:lpstr>Slide 1</vt:lpstr>
      <vt:lpstr>Slide 2</vt:lpstr>
      <vt:lpstr>RESOLUÇÃO 218 -1973 CONFEA</vt:lpstr>
      <vt:lpstr>Slide 4</vt:lpstr>
      <vt:lpstr>Slide 5</vt:lpstr>
      <vt:lpstr>Slide 6</vt:lpstr>
      <vt:lpstr>Slide 7</vt:lpstr>
      <vt:lpstr>O QUE É UMA EMBARCAÇÃO ?</vt:lpstr>
      <vt:lpstr>O QUE É UMA EMBARCAÇÃO ?</vt:lpstr>
      <vt:lpstr>EMBARCAÇÃO SUSCETÍVEL DE INSCRIÇÃO NA AUTORIDADE MARÍTIMA</vt:lpstr>
      <vt:lpstr>EMBARCAÇÕES MIÚDAS</vt:lpstr>
      <vt:lpstr>Slide 12</vt:lpstr>
      <vt:lpstr>Slide 13</vt:lpstr>
      <vt:lpstr>Atalaia- estrutura que abriga:  local de atracação lanchas do prático, alojamento do prático e das tripulações das lanchas e o local de controle dos navios que irão utilizar esta praticagem.</vt:lpstr>
      <vt:lpstr>LANCHA DO PRÁTICO</vt:lpstr>
      <vt:lpstr>LANCHA DO PRÁTICO</vt:lpstr>
      <vt:lpstr>LESTA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UEA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jnsena</dc:creator>
  <cp:lastModifiedBy>ALEXANDRE</cp:lastModifiedBy>
  <cp:revision>113</cp:revision>
  <dcterms:created xsi:type="dcterms:W3CDTF">2013-02-04T19:44:59Z</dcterms:created>
  <dcterms:modified xsi:type="dcterms:W3CDTF">2020-02-18T16:35:44Z</dcterms:modified>
</cp:coreProperties>
</file>