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6" r:id="rId4"/>
    <p:sldId id="277" r:id="rId5"/>
    <p:sldId id="278" r:id="rId6"/>
    <p:sldId id="279" r:id="rId7"/>
    <p:sldId id="282" r:id="rId8"/>
    <p:sldId id="288" r:id="rId9"/>
    <p:sldId id="289" r:id="rId10"/>
    <p:sldId id="290" r:id="rId11"/>
    <p:sldId id="291" r:id="rId12"/>
    <p:sldId id="297" r:id="rId13"/>
    <p:sldId id="298" r:id="rId14"/>
    <p:sldId id="300" r:id="rId15"/>
    <p:sldId id="301" r:id="rId16"/>
    <p:sldId id="302" r:id="rId17"/>
    <p:sldId id="307" r:id="rId18"/>
    <p:sldId id="331" r:id="rId19"/>
    <p:sldId id="332" r:id="rId20"/>
    <p:sldId id="333" r:id="rId21"/>
    <p:sldId id="334" r:id="rId22"/>
    <p:sldId id="335" r:id="rId23"/>
    <p:sldId id="330" r:id="rId24"/>
    <p:sldId id="303" r:id="rId25"/>
    <p:sldId id="304" r:id="rId26"/>
    <p:sldId id="305" r:id="rId27"/>
    <p:sldId id="308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78668-579E-4F24-AC7C-296A8FCBAC86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7A71C-AFC9-4328-B7EB-31FFDFF25C85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A54A7-7D85-46B0-B656-E480C2E92F40}" type="slidenum">
              <a:rPr lang="pt-BR" altLang="pt-BR"/>
              <a:pPr/>
              <a:t>1</a:t>
            </a:fld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406BD9-3BEE-4AFB-A14E-D128D413E915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847859-2DE3-427E-B1CB-64A08E38AC68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6C5CA0-4273-480E-ABC0-D7355D0457E6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573B314-54D1-455D-AB35-4243E80B40B9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E8C547-A481-483B-89E7-EFF32C5D1304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F751721-7B09-4F26-95B8-07F83F4652A2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6EA170-3D07-4CE5-816E-CE2E45BC6599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4EF311-A3F0-44DA-9BDE-FB1B8B339B43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88B73B-30D3-4EF2-A6EF-A79073C73012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0F06E0-C19B-4D2C-882F-9D768D0CB71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B34F82-764F-44DC-8128-8E561C645224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F0A3E6-F54D-4603-AED6-45468F8C88B7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31AB5B-CCC6-45E1-A576-4DC9380C891A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46DD14D-8A2A-40FA-B773-F2311EDF18AD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E57807-F504-4E1F-BBB3-A4DEBDBF49F9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7956F5-FDDF-4AD4-8BAD-5648F6DA428A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58BA01-E1F0-4392-8854-95B5E58D9569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8380801-BD9A-4903-8CB3-1E0699938F47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041FF-BC2C-49D8-947F-3B92DF5C98B3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98EF36C-C671-4522-A594-837F6E81DDDC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D1077-CE0B-4F41-8514-84395CB6C5B5}" type="datetimeFigureOut">
              <a:rPr lang="pt-BR"/>
              <a:pPr>
                <a:defRPr/>
              </a:pPr>
              <a:t>15/02/2020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0FA60A-624C-466F-A2BE-8005378603F8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Apresetação-UEA-201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571472" y="2071678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NORMAS DA AUTORIDADE MARÍTIMA</a:t>
            </a:r>
            <a:endParaRPr lang="pt-BR" altLang="pt-BR" sz="3600" b="1" dirty="0">
              <a:solidFill>
                <a:srgbClr val="0070C0"/>
              </a:solidFill>
            </a:endParaRP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250825" y="573246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/>
              <a:t>Alexandre da Rocha Corrêa</a:t>
            </a:r>
          </a:p>
        </p:txBody>
      </p:sp>
      <p:sp>
        <p:nvSpPr>
          <p:cNvPr id="14340" name="CaixaDeTexto 2"/>
          <p:cNvSpPr txBox="1">
            <a:spLocks noChangeArrowheads="1"/>
          </p:cNvSpPr>
          <p:nvPr/>
        </p:nvSpPr>
        <p:spPr bwMode="auto">
          <a:xfrm>
            <a:off x="539750" y="4248150"/>
            <a:ext cx="81359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500" b="1" dirty="0" smtClean="0">
                <a:solidFill>
                  <a:srgbClr val="FF0000"/>
                </a:solidFill>
              </a:rPr>
              <a:t>REGULAMENTO DA LEI </a:t>
            </a:r>
            <a:r>
              <a:rPr lang="pt-BR" altLang="pt-BR" sz="2500" b="1" dirty="0" smtClean="0">
                <a:solidFill>
                  <a:srgbClr val="FF0000"/>
                </a:solidFill>
              </a:rPr>
              <a:t>DE SEGURANÇA DO TRÁFEGO AQUAVIÁRIO </a:t>
            </a:r>
            <a:r>
              <a:rPr lang="pt-BR" altLang="pt-BR" sz="2500" b="1" dirty="0" smtClean="0">
                <a:solidFill>
                  <a:srgbClr val="FF0000"/>
                </a:solidFill>
              </a:rPr>
              <a:t>(RLESTA</a:t>
            </a:r>
            <a:r>
              <a:rPr lang="pt-BR" altLang="pt-BR" sz="2500" b="1" dirty="0" smtClean="0">
                <a:solidFill>
                  <a:srgbClr val="FF0000"/>
                </a:solidFill>
              </a:rPr>
              <a:t>)</a:t>
            </a:r>
            <a:endParaRPr lang="pt-BR" altLang="pt-BR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00066"/>
          </a:xfrm>
        </p:spPr>
        <p:txBody>
          <a:bodyPr/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EMBARCAÇÃO SUSCETÍVEL DE INSCRIÇÃO NA AUTORIDADE MARÍTIMA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InscriçãoEmb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271044" cy="4929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EMBARCAÇÕES MIÚDAS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4" name="Espaço Reservado para Conteúdo 3" descr="InscriçãoEmbar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8863521" cy="30718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/>
              <a:t>RLESTA</a:t>
            </a:r>
            <a:endParaRPr lang="pt-BR" b="1" dirty="0"/>
          </a:p>
        </p:txBody>
      </p:sp>
      <p:pic>
        <p:nvPicPr>
          <p:cNvPr id="6" name="Espaço Reservado para Conteúdo 5" descr="Rlest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818126" cy="47577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Rlest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99" y="1500174"/>
            <a:ext cx="8598983" cy="41434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Rlesta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61" y="1643050"/>
            <a:ext cx="8942739" cy="38576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Rlesta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46908" cy="785818"/>
          </a:xfrm>
        </p:spPr>
      </p:pic>
      <p:pic>
        <p:nvPicPr>
          <p:cNvPr id="9" name="Imagem 8" descr="Rlesta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1" y="3000372"/>
            <a:ext cx="8486825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Rlesta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8798155" cy="114300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Rlesta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109" y="1643050"/>
            <a:ext cx="9163110" cy="92869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Atala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85926"/>
            <a:ext cx="6090804" cy="20717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alai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990" y="1643050"/>
            <a:ext cx="7460954" cy="47149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1125538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AULA PASSADA;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REGULAMENTO DA LEI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SEGURANÇA DO TRÁFEGO AQUAVIÁRIO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(RLESTA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 eaLnBrk="1" hangingPunct="1">
              <a:lnSpc>
                <a:spcPct val="200000"/>
              </a:lnSpc>
              <a:defRPr/>
            </a:pPr>
            <a:endParaRPr lang="pt-BR" alt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FF0000"/>
                </a:solidFill>
              </a:rPr>
              <a:t>Atalaia</a:t>
            </a:r>
            <a:r>
              <a:rPr lang="pt-BR" sz="2800" dirty="0" smtClean="0"/>
              <a:t>- estrutura que abriga:  local de atracação lanchas do prático, alojamento do prático e das tripulações das lanchas e o local de controle dos navios que irão utilizar esta </a:t>
            </a:r>
            <a:r>
              <a:rPr lang="pt-BR" sz="2800" dirty="0" err="1" smtClean="0"/>
              <a:t>praticagem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" name="Espaço Reservado para Conteúdo 3" descr="AtalaiaZP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928934"/>
            <a:ext cx="8443914" cy="345166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3" y="1785926"/>
            <a:ext cx="9041247" cy="435771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DO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167853" cy="458930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Rlesta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47" y="1785926"/>
            <a:ext cx="8440353" cy="328614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Rlesta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84" y="1643050"/>
            <a:ext cx="8681074" cy="35719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Rlesta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094" y="2071678"/>
            <a:ext cx="8454820" cy="392909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Rlesta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68" y="2214554"/>
            <a:ext cx="8515580" cy="36433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 descr="Rlesta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71612"/>
            <a:ext cx="6131151" cy="4866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74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500" dirty="0" smtClean="0"/>
              <a:t>RESOLUÇÃO 218 -1973 CONFEA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773238"/>
            <a:ext cx="9144000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charset="0"/>
              <a:buNone/>
            </a:pPr>
            <a:r>
              <a:rPr lang="pt-BR" altLang="pt-BR" sz="2400" dirty="0" smtClean="0"/>
              <a:t>RESOLVE:</a:t>
            </a:r>
            <a:br>
              <a:rPr lang="pt-BR" altLang="pt-BR" sz="2400" dirty="0" smtClean="0"/>
            </a:br>
            <a:r>
              <a:rPr lang="pt-BR" altLang="pt-BR" sz="2400" dirty="0" smtClean="0"/>
              <a:t>	Art. 1º - Para efeito de fiscalização do exercício profissional correspondente às diferentes modalidades da Engenharia, Arquitetura e Agronomia em nível superior e em nível médio, ficam designadas as seguintes atividades:</a:t>
            </a:r>
            <a:br>
              <a:rPr lang="pt-BR" altLang="pt-BR" sz="2400" dirty="0" smtClean="0"/>
            </a:b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01</a:t>
            </a:r>
            <a:r>
              <a:rPr lang="pt-BR" altLang="pt-BR" sz="24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Supervisão, coordenação e orientação técnica;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02</a:t>
            </a:r>
            <a:r>
              <a:rPr lang="pt-BR" altLang="pt-BR" sz="2400" dirty="0" smtClean="0"/>
              <a:t> -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Estudo, planejamento, projeto e especificação</a:t>
            </a:r>
            <a:r>
              <a:rPr lang="pt-BR" altLang="pt-BR" sz="2400" dirty="0" smtClean="0"/>
              <a:t>;</a:t>
            </a:r>
            <a:br>
              <a:rPr lang="pt-BR" altLang="pt-BR" sz="2400" dirty="0" smtClean="0"/>
            </a:br>
            <a:endParaRPr lang="pt-BR" altLang="pt-BR" sz="2400" dirty="0" smtClean="0"/>
          </a:p>
          <a:p>
            <a:pPr marL="0" indent="0" algn="just">
              <a:buFont typeface="Arial" charset="0"/>
              <a:buNone/>
            </a:pPr>
            <a:r>
              <a:rPr lang="pt-BR" altLang="pt-BR" sz="2400" b="1" dirty="0" smtClean="0"/>
              <a:t>Atividade    03</a:t>
            </a:r>
            <a:r>
              <a:rPr lang="pt-BR" altLang="pt-BR" sz="2400" dirty="0" smtClean="0"/>
              <a:t>   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   Estudo de viabilidade técnico-econômica</a:t>
            </a:r>
            <a:r>
              <a:rPr lang="pt-BR" altLang="pt-BR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1"/>
          <p:cNvSpPr>
            <a:spLocks noChangeArrowheads="1"/>
          </p:cNvSpPr>
          <p:nvPr/>
        </p:nvSpPr>
        <p:spPr bwMode="auto">
          <a:xfrm>
            <a:off x="0" y="1538288"/>
            <a:ext cx="91440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Assistência, assessoria e consulto</a:t>
            </a:r>
            <a:r>
              <a:rPr lang="pt-BR" altLang="pt-BR" sz="2400" dirty="0"/>
              <a:t>ria</a:t>
            </a:r>
            <a:r>
              <a:rPr lang="pt-BR" altLang="pt-BR" dirty="0"/>
              <a:t>;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05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Direção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06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FF0000"/>
                </a:solidFill>
              </a:rPr>
              <a:t>- </a:t>
            </a:r>
            <a:r>
              <a:rPr lang="pt-BR" altLang="pt-BR" sz="2400" b="1" dirty="0">
                <a:solidFill>
                  <a:srgbClr val="00B0F0"/>
                </a:solidFill>
              </a:rPr>
              <a:t>Vistoria, perícia, avaliação, arbitramento, laudo e parecer técnico;</a:t>
            </a:r>
          </a:p>
          <a:p>
            <a:pPr algn="just"/>
            <a:endParaRPr lang="pt-BR" altLang="pt-BR" sz="2400" dirty="0">
              <a:solidFill>
                <a:srgbClr val="FF0000"/>
              </a:solidFill>
            </a:endParaRPr>
          </a:p>
          <a:p>
            <a:pPr algn="just"/>
            <a:r>
              <a:rPr lang="pt-BR" altLang="pt-BR" sz="2400" b="1" dirty="0"/>
              <a:t>Atividade 07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Desempenho de cargo e função técnica;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08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F0"/>
                </a:solidFill>
              </a:rPr>
              <a:t>- Ensino, pesquisa, análise, experimentação, ensaio e divulgação, técnica e extensão;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0" y="1517650"/>
            <a:ext cx="9144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09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Elaboração de orçamento</a:t>
            </a:r>
            <a:r>
              <a:rPr lang="pt-BR" altLang="pt-BR" b="1" dirty="0">
                <a:solidFill>
                  <a:srgbClr val="00B0F0"/>
                </a:solidFill>
              </a:rPr>
              <a:t>;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10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Padronização, mensuração e controle de qualidade;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11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obra e serviço técnico;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12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Fiscalização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13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Produção técnica e especializada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trabalho técnico</a:t>
            </a:r>
            <a:r>
              <a:rPr lang="pt-BR" altLang="pt-BR" sz="24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/>
          <p:cNvSpPr>
            <a:spLocks noChangeArrowheads="1"/>
          </p:cNvSpPr>
          <p:nvPr/>
        </p:nvSpPr>
        <p:spPr bwMode="auto">
          <a:xfrm>
            <a:off x="0" y="18034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15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equipe de instalação, montagem, operação, reparo ou manutenção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16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instalação, montagem e reparo;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endParaRPr lang="pt-BR" altLang="pt-BR" sz="2400" b="1" dirty="0">
              <a:solidFill>
                <a:srgbClr val="00B0F0"/>
              </a:solidFill>
            </a:endParaRPr>
          </a:p>
          <a:p>
            <a:pPr algn="just"/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17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Operação e manutenção de equipamento e instalação;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50"/>
                </a:solidFill>
              </a:rPr>
              <a:t>- Execução de desenho técnico.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/>
          <p:cNvSpPr>
            <a:spLocks noChangeArrowheads="1"/>
          </p:cNvSpPr>
          <p:nvPr/>
        </p:nvSpPr>
        <p:spPr bwMode="auto">
          <a:xfrm>
            <a:off x="179388" y="1196975"/>
            <a:ext cx="8856662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500" b="1" dirty="0"/>
              <a:t>Art. 15 - Compete ao ENGENHEIRO NAVAL:</a:t>
            </a:r>
            <a:br>
              <a:rPr lang="pt-BR" altLang="pt-BR" sz="2500" b="1" dirty="0"/>
            </a:br>
            <a:r>
              <a:rPr lang="pt-BR" altLang="pt-BR" sz="2500" dirty="0"/>
              <a:t/>
            </a:r>
            <a:br>
              <a:rPr lang="pt-BR" altLang="pt-BR" sz="2500" dirty="0"/>
            </a:br>
            <a:r>
              <a:rPr lang="pt-BR" altLang="pt-BR" sz="2500" b="1" dirty="0"/>
              <a:t>I</a:t>
            </a:r>
            <a:r>
              <a:rPr lang="pt-BR" altLang="pt-BR" sz="2500" dirty="0"/>
              <a:t> - O desempenho das atividades 01 a 18 do artigo 1º desta Resolução, referentes a embarcações e seus componentes; </a:t>
            </a:r>
            <a:r>
              <a:rPr lang="pt-BR" altLang="pt-BR" sz="2500" b="1" dirty="0"/>
              <a:t>máquinas, motores e equipamentos; instalações industriais e mecânicas relacionadas à modalidade; diques e </a:t>
            </a:r>
            <a:r>
              <a:rPr lang="pt-BR" altLang="pt-BR" sz="2500" b="1" dirty="0" err="1"/>
              <a:t>porta-batéis</a:t>
            </a:r>
            <a:r>
              <a:rPr lang="pt-BR" altLang="pt-BR" sz="2500" dirty="0"/>
              <a:t>; </a:t>
            </a:r>
            <a:r>
              <a:rPr lang="pt-BR" altLang="pt-BR" sz="2500" b="1" dirty="0">
                <a:solidFill>
                  <a:srgbClr val="C00000"/>
                </a:solidFill>
              </a:rPr>
              <a:t>operação, tráfego e serviços de comunicação de transporte hidroviário</a:t>
            </a:r>
            <a:r>
              <a:rPr lang="pt-BR" altLang="pt-BR" sz="2500" dirty="0"/>
              <a:t>; seus serviços afins e correlatos.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pt-BR" b="1" dirty="0" smtClean="0"/>
              <a:t>QUALQUER CONSTRUÇÃO</a:t>
            </a:r>
            <a:r>
              <a:rPr lang="pt-BR" dirty="0" smtClean="0"/>
              <a:t>, INCLUSIVE AS PLATAFORMAS FLUTUANTES E, QUANDO REBOCADAS, AS FIXAS, </a:t>
            </a:r>
            <a:r>
              <a:rPr lang="pt-BR" b="1" dirty="0" smtClean="0">
                <a:solidFill>
                  <a:srgbClr val="FF0000"/>
                </a:solidFill>
              </a:rPr>
              <a:t>SUJEITAS À INSCRIÇÃO NA AUTORIDADE MARÍTIMA </a:t>
            </a:r>
            <a:r>
              <a:rPr lang="pt-BR" dirty="0" smtClean="0"/>
              <a:t>E </a:t>
            </a:r>
            <a:r>
              <a:rPr lang="pt-BR" b="1" dirty="0" smtClean="0">
                <a:solidFill>
                  <a:srgbClr val="00B0F0"/>
                </a:solidFill>
              </a:rPr>
              <a:t>SUSCETÍVEL DE SE LOCOMOVER NA ÁGUA</a:t>
            </a:r>
            <a:r>
              <a:rPr lang="pt-BR" dirty="0" smtClean="0"/>
              <a:t>, POR MEIOS PRÓPRIOS OU NÃO, TRANSPORTANDO PESSOAS OU CARGAS.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282</Words>
  <Application>Microsoft Office PowerPoint</Application>
  <PresentationFormat>Apresentação na tela (4:3)</PresentationFormat>
  <Paragraphs>47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RESOLUÇÃO 218 -1973 CONFEA</vt:lpstr>
      <vt:lpstr>Slide 4</vt:lpstr>
      <vt:lpstr>Slide 5</vt:lpstr>
      <vt:lpstr>Slide 6</vt:lpstr>
      <vt:lpstr>Slide 7</vt:lpstr>
      <vt:lpstr>O QUE É UMA EMBARCAÇÃO ?</vt:lpstr>
      <vt:lpstr>O QUE É UMA EMBARCAÇÃO ?</vt:lpstr>
      <vt:lpstr>EMBARCAÇÃO SUSCETÍVEL DE INSCRIÇÃO NA AUTORIDADE MARÍTIMA</vt:lpstr>
      <vt:lpstr>EMBARCAÇÕES MIÚDAS</vt:lpstr>
      <vt:lpstr>RLESTA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Atalaia- estrutura que abriga:  local de atracação lanchas do prático, alojamento do prático e das tripulações das lanchas e o local de controle dos navios que irão utilizar esta praticagem.</vt:lpstr>
      <vt:lpstr>LANCHA DO PRÁTICO</vt:lpstr>
      <vt:lpstr>LANCHA DO PRÁTICO</vt:lpstr>
      <vt:lpstr>Slide 23</vt:lpstr>
      <vt:lpstr>Slide 24</vt:lpstr>
      <vt:lpstr>Slide 25</vt:lpstr>
      <vt:lpstr>Slide 26</vt:lpstr>
      <vt:lpstr>Slide 27</vt:lpstr>
    </vt:vector>
  </TitlesOfParts>
  <Company>UEA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jnsena</dc:creator>
  <cp:lastModifiedBy>ALEXANDRE</cp:lastModifiedBy>
  <cp:revision>114</cp:revision>
  <dcterms:created xsi:type="dcterms:W3CDTF">2013-02-04T19:44:59Z</dcterms:created>
  <dcterms:modified xsi:type="dcterms:W3CDTF">2020-02-16T00:37:03Z</dcterms:modified>
</cp:coreProperties>
</file>